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58" r:id="rId5"/>
    <p:sldId id="260" r:id="rId6"/>
    <p:sldId id="299"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7" r:id="rId22"/>
    <p:sldId id="278" r:id="rId23"/>
    <p:sldId id="279" r:id="rId24"/>
    <p:sldId id="280" r:id="rId25"/>
    <p:sldId id="281" r:id="rId26"/>
    <p:sldId id="282" r:id="rId27"/>
    <p:sldId id="298" r:id="rId28"/>
    <p:sldId id="271" r:id="rId29"/>
    <p:sldId id="284" r:id="rId30"/>
    <p:sldId id="286" r:id="rId31"/>
    <p:sldId id="296" r:id="rId32"/>
    <p:sldId id="285" r:id="rId33"/>
    <p:sldId id="288" r:id="rId34"/>
    <p:sldId id="289" r:id="rId35"/>
    <p:sldId id="290" r:id="rId36"/>
    <p:sldId id="291" r:id="rId37"/>
    <p:sldId id="292" r:id="rId38"/>
    <p:sldId id="293" r:id="rId39"/>
    <p:sldId id="295" r:id="rId40"/>
    <p:sldId id="294" r:id="rId41"/>
    <p:sldId id="287"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3DAF59B-F9DB-C545-85B0-49D4AEF9A2E3}">
          <p14:sldIdLst>
            <p14:sldId id="256"/>
          </p14:sldIdLst>
        </p14:section>
        <p14:section name="Overview" id="{8AF7EA4A-186E-E349-841B-4295756BBF1B}">
          <p14:sldIdLst>
            <p14:sldId id="257"/>
            <p14:sldId id="259"/>
            <p14:sldId id="258"/>
          </p14:sldIdLst>
        </p14:section>
        <p14:section name="Requirements" id="{79BA0349-8723-2247-AE1F-92ECD5E24E8E}">
          <p14:sldIdLst>
            <p14:sldId id="260"/>
          </p14:sldIdLst>
        </p14:section>
        <p14:section name="GitHub Environment" id="{834F8E29-169E-2049-B91B-168EF046083D}">
          <p14:sldIdLst>
            <p14:sldId id="299"/>
            <p14:sldId id="262"/>
            <p14:sldId id="263"/>
            <p14:sldId id="264"/>
            <p14:sldId id="265"/>
            <p14:sldId id="266"/>
            <p14:sldId id="267"/>
            <p14:sldId id="268"/>
            <p14:sldId id="269"/>
            <p14:sldId id="270"/>
            <p14:sldId id="272"/>
            <p14:sldId id="273"/>
            <p14:sldId id="274"/>
            <p14:sldId id="275"/>
            <p14:sldId id="276"/>
            <p14:sldId id="277"/>
            <p14:sldId id="278"/>
            <p14:sldId id="279"/>
            <p14:sldId id="280"/>
            <p14:sldId id="281"/>
            <p14:sldId id="282"/>
          </p14:sldIdLst>
        </p14:section>
        <p14:section name="Publishing on GitHub Pages" id="{AFD772B6-666B-0646-AD01-A4F7C2CFC58B}">
          <p14:sldIdLst>
            <p14:sldId id="298"/>
            <p14:sldId id="271"/>
            <p14:sldId id="284"/>
            <p14:sldId id="286"/>
          </p14:sldIdLst>
        </p14:section>
        <p14:section name="Setting Up Domain" id="{97E0DC4A-5F5E-2F4D-BAEA-F67EF6A6CFBB}">
          <p14:sldIdLst>
            <p14:sldId id="296"/>
            <p14:sldId id="285"/>
            <p14:sldId id="288"/>
            <p14:sldId id="289"/>
            <p14:sldId id="290"/>
            <p14:sldId id="291"/>
            <p14:sldId id="292"/>
            <p14:sldId id="293"/>
            <p14:sldId id="295"/>
            <p14:sldId id="294"/>
          </p14:sldIdLst>
        </p14:section>
        <p14:section name="Conclusion" id="{3C2BD6A1-E9F8-B147-8553-DBAD01537975}">
          <p14:sldIdLst>
            <p14:sldId id="28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0"/>
    <p:restoredTop sz="94630"/>
  </p:normalViewPr>
  <p:slideViewPr>
    <p:cSldViewPr snapToGrid="0">
      <p:cViewPr varScale="1">
        <p:scale>
          <a:sx n="118" d="100"/>
          <a:sy n="118" d="100"/>
        </p:scale>
        <p:origin x="60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6E4E2-E605-460D-51D1-054E12D1D55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1653E33-51ED-2513-EC86-4507DFA0A1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46CCBD8-E82A-4245-0A97-96559D662C4A}"/>
              </a:ext>
            </a:extLst>
          </p:cNvPr>
          <p:cNvSpPr>
            <a:spLocks noGrp="1"/>
          </p:cNvSpPr>
          <p:nvPr>
            <p:ph type="dt" sz="half" idx="10"/>
          </p:nvPr>
        </p:nvSpPr>
        <p:spPr/>
        <p:txBody>
          <a:bodyPr/>
          <a:lstStyle/>
          <a:p>
            <a:fld id="{1D5AE53E-B65B-BB49-B66D-A6E82FC05994}" type="datetimeFigureOut">
              <a:rPr lang="en-US" smtClean="0"/>
              <a:t>10/6/25</a:t>
            </a:fld>
            <a:endParaRPr lang="en-US"/>
          </a:p>
        </p:txBody>
      </p:sp>
      <p:sp>
        <p:nvSpPr>
          <p:cNvPr id="5" name="Footer Placeholder 4">
            <a:extLst>
              <a:ext uri="{FF2B5EF4-FFF2-40B4-BE49-F238E27FC236}">
                <a16:creationId xmlns:a16="http://schemas.microsoft.com/office/drawing/2014/main" id="{1EF797AF-6848-E243-EE9C-637ECFE90F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FE115F-B30D-660B-14FE-EC475F562497}"/>
              </a:ext>
            </a:extLst>
          </p:cNvPr>
          <p:cNvSpPr>
            <a:spLocks noGrp="1"/>
          </p:cNvSpPr>
          <p:nvPr>
            <p:ph type="sldNum" sz="quarter" idx="12"/>
          </p:nvPr>
        </p:nvSpPr>
        <p:spPr/>
        <p:txBody>
          <a:bodyPr/>
          <a:lstStyle/>
          <a:p>
            <a:fld id="{F39EEB7B-AA7C-D24D-94DF-E5FDE231FFBD}" type="slidenum">
              <a:rPr lang="en-US" smtClean="0"/>
              <a:t>‹#›</a:t>
            </a:fld>
            <a:endParaRPr lang="en-US"/>
          </a:p>
        </p:txBody>
      </p:sp>
    </p:spTree>
    <p:extLst>
      <p:ext uri="{BB962C8B-B14F-4D97-AF65-F5344CB8AC3E}">
        <p14:creationId xmlns:p14="http://schemas.microsoft.com/office/powerpoint/2010/main" val="1128655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83D2B-D4C5-9BD7-5BEC-39863A4632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01F887-E007-30A7-BE75-A32778F32E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C67296-99DF-4F82-12ED-2624DE7CAC2E}"/>
              </a:ext>
            </a:extLst>
          </p:cNvPr>
          <p:cNvSpPr>
            <a:spLocks noGrp="1"/>
          </p:cNvSpPr>
          <p:nvPr>
            <p:ph type="dt" sz="half" idx="10"/>
          </p:nvPr>
        </p:nvSpPr>
        <p:spPr/>
        <p:txBody>
          <a:bodyPr/>
          <a:lstStyle/>
          <a:p>
            <a:fld id="{1D5AE53E-B65B-BB49-B66D-A6E82FC05994}" type="datetimeFigureOut">
              <a:rPr lang="en-US" smtClean="0"/>
              <a:t>10/6/25</a:t>
            </a:fld>
            <a:endParaRPr lang="en-US"/>
          </a:p>
        </p:txBody>
      </p:sp>
      <p:sp>
        <p:nvSpPr>
          <p:cNvPr id="5" name="Footer Placeholder 4">
            <a:extLst>
              <a:ext uri="{FF2B5EF4-FFF2-40B4-BE49-F238E27FC236}">
                <a16:creationId xmlns:a16="http://schemas.microsoft.com/office/drawing/2014/main" id="{C1D6B7EA-8BAE-BD72-6DC5-918D0C3730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3EC6EF-F836-14BC-87DA-761C5D5C4033}"/>
              </a:ext>
            </a:extLst>
          </p:cNvPr>
          <p:cNvSpPr>
            <a:spLocks noGrp="1"/>
          </p:cNvSpPr>
          <p:nvPr>
            <p:ph type="sldNum" sz="quarter" idx="12"/>
          </p:nvPr>
        </p:nvSpPr>
        <p:spPr/>
        <p:txBody>
          <a:bodyPr/>
          <a:lstStyle/>
          <a:p>
            <a:fld id="{F39EEB7B-AA7C-D24D-94DF-E5FDE231FFBD}" type="slidenum">
              <a:rPr lang="en-US" smtClean="0"/>
              <a:t>‹#›</a:t>
            </a:fld>
            <a:endParaRPr lang="en-US"/>
          </a:p>
        </p:txBody>
      </p:sp>
    </p:spTree>
    <p:extLst>
      <p:ext uri="{BB962C8B-B14F-4D97-AF65-F5344CB8AC3E}">
        <p14:creationId xmlns:p14="http://schemas.microsoft.com/office/powerpoint/2010/main" val="866322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1669F-200B-33E5-F687-412743E9FE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933586D-FADF-A378-0A82-C022233BA63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B992C9A-3B9F-B4E8-62F7-D4AA08EB726B}"/>
              </a:ext>
            </a:extLst>
          </p:cNvPr>
          <p:cNvSpPr>
            <a:spLocks noGrp="1"/>
          </p:cNvSpPr>
          <p:nvPr>
            <p:ph type="dt" sz="half" idx="10"/>
          </p:nvPr>
        </p:nvSpPr>
        <p:spPr/>
        <p:txBody>
          <a:bodyPr/>
          <a:lstStyle/>
          <a:p>
            <a:fld id="{1D5AE53E-B65B-BB49-B66D-A6E82FC05994}" type="datetimeFigureOut">
              <a:rPr lang="en-US" smtClean="0"/>
              <a:t>10/6/25</a:t>
            </a:fld>
            <a:endParaRPr lang="en-US"/>
          </a:p>
        </p:txBody>
      </p:sp>
      <p:sp>
        <p:nvSpPr>
          <p:cNvPr id="5" name="Footer Placeholder 4">
            <a:extLst>
              <a:ext uri="{FF2B5EF4-FFF2-40B4-BE49-F238E27FC236}">
                <a16:creationId xmlns:a16="http://schemas.microsoft.com/office/drawing/2014/main" id="{72941827-3C2A-7A00-F679-166ABB3CC8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8EB936-25B6-397E-DD77-CCC492FAD509}"/>
              </a:ext>
            </a:extLst>
          </p:cNvPr>
          <p:cNvSpPr>
            <a:spLocks noGrp="1"/>
          </p:cNvSpPr>
          <p:nvPr>
            <p:ph type="sldNum" sz="quarter" idx="12"/>
          </p:nvPr>
        </p:nvSpPr>
        <p:spPr/>
        <p:txBody>
          <a:bodyPr/>
          <a:lstStyle/>
          <a:p>
            <a:fld id="{F39EEB7B-AA7C-D24D-94DF-E5FDE231FFBD}" type="slidenum">
              <a:rPr lang="en-US" smtClean="0"/>
              <a:t>‹#›</a:t>
            </a:fld>
            <a:endParaRPr lang="en-US"/>
          </a:p>
        </p:txBody>
      </p:sp>
    </p:spTree>
    <p:extLst>
      <p:ext uri="{BB962C8B-B14F-4D97-AF65-F5344CB8AC3E}">
        <p14:creationId xmlns:p14="http://schemas.microsoft.com/office/powerpoint/2010/main" val="679003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C20B9-5E46-1AD6-783B-9751380697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D1AFF2-A0AD-53F9-E3C5-CF0AFE5AC0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15B2DCF-5199-7C6F-998B-97C3068F1D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DCBE99A-D64B-9032-6B8A-5C51699726D3}"/>
              </a:ext>
            </a:extLst>
          </p:cNvPr>
          <p:cNvSpPr>
            <a:spLocks noGrp="1"/>
          </p:cNvSpPr>
          <p:nvPr>
            <p:ph type="dt" sz="half" idx="10"/>
          </p:nvPr>
        </p:nvSpPr>
        <p:spPr/>
        <p:txBody>
          <a:bodyPr/>
          <a:lstStyle/>
          <a:p>
            <a:fld id="{1D5AE53E-B65B-BB49-B66D-A6E82FC05994}" type="datetimeFigureOut">
              <a:rPr lang="en-US" smtClean="0"/>
              <a:t>10/6/25</a:t>
            </a:fld>
            <a:endParaRPr lang="en-US"/>
          </a:p>
        </p:txBody>
      </p:sp>
      <p:sp>
        <p:nvSpPr>
          <p:cNvPr id="6" name="Footer Placeholder 5">
            <a:extLst>
              <a:ext uri="{FF2B5EF4-FFF2-40B4-BE49-F238E27FC236}">
                <a16:creationId xmlns:a16="http://schemas.microsoft.com/office/drawing/2014/main" id="{8FD2CC65-1576-3A2D-4017-B31DF4F61F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9EC6FD-2A25-6152-2E75-844FB4C99353}"/>
              </a:ext>
            </a:extLst>
          </p:cNvPr>
          <p:cNvSpPr>
            <a:spLocks noGrp="1"/>
          </p:cNvSpPr>
          <p:nvPr>
            <p:ph type="sldNum" sz="quarter" idx="12"/>
          </p:nvPr>
        </p:nvSpPr>
        <p:spPr/>
        <p:txBody>
          <a:bodyPr/>
          <a:lstStyle/>
          <a:p>
            <a:fld id="{F39EEB7B-AA7C-D24D-94DF-E5FDE231FFBD}" type="slidenum">
              <a:rPr lang="en-US" smtClean="0"/>
              <a:t>‹#›</a:t>
            </a:fld>
            <a:endParaRPr lang="en-US"/>
          </a:p>
        </p:txBody>
      </p:sp>
    </p:spTree>
    <p:extLst>
      <p:ext uri="{BB962C8B-B14F-4D97-AF65-F5344CB8AC3E}">
        <p14:creationId xmlns:p14="http://schemas.microsoft.com/office/powerpoint/2010/main" val="1998743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A9E38-BC61-CD9C-7F79-BD94E2E7E0D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A06BB51-3733-3685-23C2-70ACE30136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43B1CE-D2F3-DCA9-ADE0-E4D0EB4853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490EA0-6614-BBCE-1B47-B26693EABC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80496FE-3103-7197-3BB0-CA38B152EF4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E06237-1338-CD86-3AFC-00067FEA84E1}"/>
              </a:ext>
            </a:extLst>
          </p:cNvPr>
          <p:cNvSpPr>
            <a:spLocks noGrp="1"/>
          </p:cNvSpPr>
          <p:nvPr>
            <p:ph type="dt" sz="half" idx="10"/>
          </p:nvPr>
        </p:nvSpPr>
        <p:spPr/>
        <p:txBody>
          <a:bodyPr/>
          <a:lstStyle/>
          <a:p>
            <a:fld id="{1D5AE53E-B65B-BB49-B66D-A6E82FC05994}" type="datetimeFigureOut">
              <a:rPr lang="en-US" smtClean="0"/>
              <a:t>10/6/25</a:t>
            </a:fld>
            <a:endParaRPr lang="en-US"/>
          </a:p>
        </p:txBody>
      </p:sp>
      <p:sp>
        <p:nvSpPr>
          <p:cNvPr id="8" name="Footer Placeholder 7">
            <a:extLst>
              <a:ext uri="{FF2B5EF4-FFF2-40B4-BE49-F238E27FC236}">
                <a16:creationId xmlns:a16="http://schemas.microsoft.com/office/drawing/2014/main" id="{AE61832A-A936-9BB7-5F88-E951D562B40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D945913-915B-162B-F4BB-47DD021E193D}"/>
              </a:ext>
            </a:extLst>
          </p:cNvPr>
          <p:cNvSpPr>
            <a:spLocks noGrp="1"/>
          </p:cNvSpPr>
          <p:nvPr>
            <p:ph type="sldNum" sz="quarter" idx="12"/>
          </p:nvPr>
        </p:nvSpPr>
        <p:spPr/>
        <p:txBody>
          <a:bodyPr/>
          <a:lstStyle/>
          <a:p>
            <a:fld id="{F39EEB7B-AA7C-D24D-94DF-E5FDE231FFBD}" type="slidenum">
              <a:rPr lang="en-US" smtClean="0"/>
              <a:t>‹#›</a:t>
            </a:fld>
            <a:endParaRPr lang="en-US"/>
          </a:p>
        </p:txBody>
      </p:sp>
    </p:spTree>
    <p:extLst>
      <p:ext uri="{BB962C8B-B14F-4D97-AF65-F5344CB8AC3E}">
        <p14:creationId xmlns:p14="http://schemas.microsoft.com/office/powerpoint/2010/main" val="3923066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0B533-FE83-C3EE-4D46-E1B9DBCD281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618E61B-3D82-10EB-AA89-D38BBE2B566B}"/>
              </a:ext>
            </a:extLst>
          </p:cNvPr>
          <p:cNvSpPr>
            <a:spLocks noGrp="1"/>
          </p:cNvSpPr>
          <p:nvPr>
            <p:ph type="dt" sz="half" idx="10"/>
          </p:nvPr>
        </p:nvSpPr>
        <p:spPr/>
        <p:txBody>
          <a:bodyPr/>
          <a:lstStyle/>
          <a:p>
            <a:fld id="{1D5AE53E-B65B-BB49-B66D-A6E82FC05994}" type="datetimeFigureOut">
              <a:rPr lang="en-US" smtClean="0"/>
              <a:t>10/6/25</a:t>
            </a:fld>
            <a:endParaRPr lang="en-US"/>
          </a:p>
        </p:txBody>
      </p:sp>
      <p:sp>
        <p:nvSpPr>
          <p:cNvPr id="4" name="Footer Placeholder 3">
            <a:extLst>
              <a:ext uri="{FF2B5EF4-FFF2-40B4-BE49-F238E27FC236}">
                <a16:creationId xmlns:a16="http://schemas.microsoft.com/office/drawing/2014/main" id="{9550E0B0-5879-5900-606F-34EB0C7C787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BD9E8D2-AA33-2115-5E39-A593CCDB3BC6}"/>
              </a:ext>
            </a:extLst>
          </p:cNvPr>
          <p:cNvSpPr>
            <a:spLocks noGrp="1"/>
          </p:cNvSpPr>
          <p:nvPr>
            <p:ph type="sldNum" sz="quarter" idx="12"/>
          </p:nvPr>
        </p:nvSpPr>
        <p:spPr/>
        <p:txBody>
          <a:bodyPr/>
          <a:lstStyle/>
          <a:p>
            <a:fld id="{F39EEB7B-AA7C-D24D-94DF-E5FDE231FFBD}" type="slidenum">
              <a:rPr lang="en-US" smtClean="0"/>
              <a:t>‹#›</a:t>
            </a:fld>
            <a:endParaRPr lang="en-US"/>
          </a:p>
        </p:txBody>
      </p:sp>
    </p:spTree>
    <p:extLst>
      <p:ext uri="{BB962C8B-B14F-4D97-AF65-F5344CB8AC3E}">
        <p14:creationId xmlns:p14="http://schemas.microsoft.com/office/powerpoint/2010/main" val="2218043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8A5DD5-8EEA-9951-9211-DC8C3695CE19}"/>
              </a:ext>
            </a:extLst>
          </p:cNvPr>
          <p:cNvSpPr>
            <a:spLocks noGrp="1"/>
          </p:cNvSpPr>
          <p:nvPr>
            <p:ph type="dt" sz="half" idx="10"/>
          </p:nvPr>
        </p:nvSpPr>
        <p:spPr/>
        <p:txBody>
          <a:bodyPr/>
          <a:lstStyle/>
          <a:p>
            <a:fld id="{1D5AE53E-B65B-BB49-B66D-A6E82FC05994}" type="datetimeFigureOut">
              <a:rPr lang="en-US" smtClean="0"/>
              <a:t>10/6/25</a:t>
            </a:fld>
            <a:endParaRPr lang="en-US"/>
          </a:p>
        </p:txBody>
      </p:sp>
      <p:sp>
        <p:nvSpPr>
          <p:cNvPr id="3" name="Footer Placeholder 2">
            <a:extLst>
              <a:ext uri="{FF2B5EF4-FFF2-40B4-BE49-F238E27FC236}">
                <a16:creationId xmlns:a16="http://schemas.microsoft.com/office/drawing/2014/main" id="{8AF908B6-2D8F-90B0-DAEF-97D468E64FF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E4329D4-6DBD-F515-D714-6070EEF37DBA}"/>
              </a:ext>
            </a:extLst>
          </p:cNvPr>
          <p:cNvSpPr>
            <a:spLocks noGrp="1"/>
          </p:cNvSpPr>
          <p:nvPr>
            <p:ph type="sldNum" sz="quarter" idx="12"/>
          </p:nvPr>
        </p:nvSpPr>
        <p:spPr/>
        <p:txBody>
          <a:bodyPr/>
          <a:lstStyle/>
          <a:p>
            <a:fld id="{F39EEB7B-AA7C-D24D-94DF-E5FDE231FFBD}" type="slidenum">
              <a:rPr lang="en-US" smtClean="0"/>
              <a:t>‹#›</a:t>
            </a:fld>
            <a:endParaRPr lang="en-US"/>
          </a:p>
        </p:txBody>
      </p:sp>
    </p:spTree>
    <p:extLst>
      <p:ext uri="{BB962C8B-B14F-4D97-AF65-F5344CB8AC3E}">
        <p14:creationId xmlns:p14="http://schemas.microsoft.com/office/powerpoint/2010/main" val="4285585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C0728-E54E-E299-3920-CF9A6516CA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5F64E4D-82AE-29E2-E9B6-7E3F574C99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9845911-9808-DA04-DDAB-7B5D996963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2D0088-E716-22FF-5D3A-3C78E354C714}"/>
              </a:ext>
            </a:extLst>
          </p:cNvPr>
          <p:cNvSpPr>
            <a:spLocks noGrp="1"/>
          </p:cNvSpPr>
          <p:nvPr>
            <p:ph type="dt" sz="half" idx="10"/>
          </p:nvPr>
        </p:nvSpPr>
        <p:spPr/>
        <p:txBody>
          <a:bodyPr/>
          <a:lstStyle/>
          <a:p>
            <a:fld id="{1D5AE53E-B65B-BB49-B66D-A6E82FC05994}" type="datetimeFigureOut">
              <a:rPr lang="en-US" smtClean="0"/>
              <a:t>10/6/25</a:t>
            </a:fld>
            <a:endParaRPr lang="en-US"/>
          </a:p>
        </p:txBody>
      </p:sp>
      <p:sp>
        <p:nvSpPr>
          <p:cNvPr id="6" name="Footer Placeholder 5">
            <a:extLst>
              <a:ext uri="{FF2B5EF4-FFF2-40B4-BE49-F238E27FC236}">
                <a16:creationId xmlns:a16="http://schemas.microsoft.com/office/drawing/2014/main" id="{32638DDC-FA57-84F8-ABE5-E10AD0F593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A58E01-EE6F-AC1F-2B21-576DDC3D234B}"/>
              </a:ext>
            </a:extLst>
          </p:cNvPr>
          <p:cNvSpPr>
            <a:spLocks noGrp="1"/>
          </p:cNvSpPr>
          <p:nvPr>
            <p:ph type="sldNum" sz="quarter" idx="12"/>
          </p:nvPr>
        </p:nvSpPr>
        <p:spPr/>
        <p:txBody>
          <a:bodyPr/>
          <a:lstStyle/>
          <a:p>
            <a:fld id="{F39EEB7B-AA7C-D24D-94DF-E5FDE231FFBD}" type="slidenum">
              <a:rPr lang="en-US" smtClean="0"/>
              <a:t>‹#›</a:t>
            </a:fld>
            <a:endParaRPr lang="en-US"/>
          </a:p>
        </p:txBody>
      </p:sp>
    </p:spTree>
    <p:extLst>
      <p:ext uri="{BB962C8B-B14F-4D97-AF65-F5344CB8AC3E}">
        <p14:creationId xmlns:p14="http://schemas.microsoft.com/office/powerpoint/2010/main" val="3634615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1F4AD-EE01-AE2F-B161-5D640A0561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018A0E9-76FA-D852-9B4E-384A827E4C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CC6E2BD-1523-2E78-095D-AE8EA6611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D46292-FF50-3898-D03E-DE0E97633EE0}"/>
              </a:ext>
            </a:extLst>
          </p:cNvPr>
          <p:cNvSpPr>
            <a:spLocks noGrp="1"/>
          </p:cNvSpPr>
          <p:nvPr>
            <p:ph type="dt" sz="half" idx="10"/>
          </p:nvPr>
        </p:nvSpPr>
        <p:spPr/>
        <p:txBody>
          <a:bodyPr/>
          <a:lstStyle/>
          <a:p>
            <a:fld id="{1D5AE53E-B65B-BB49-B66D-A6E82FC05994}" type="datetimeFigureOut">
              <a:rPr lang="en-US" smtClean="0"/>
              <a:t>10/6/25</a:t>
            </a:fld>
            <a:endParaRPr lang="en-US"/>
          </a:p>
        </p:txBody>
      </p:sp>
      <p:sp>
        <p:nvSpPr>
          <p:cNvPr id="6" name="Footer Placeholder 5">
            <a:extLst>
              <a:ext uri="{FF2B5EF4-FFF2-40B4-BE49-F238E27FC236}">
                <a16:creationId xmlns:a16="http://schemas.microsoft.com/office/drawing/2014/main" id="{184DCC8F-DF61-55A7-C54D-42EBA4A07F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28B871-EF0B-164E-C277-1F14911684C3}"/>
              </a:ext>
            </a:extLst>
          </p:cNvPr>
          <p:cNvSpPr>
            <a:spLocks noGrp="1"/>
          </p:cNvSpPr>
          <p:nvPr>
            <p:ph type="sldNum" sz="quarter" idx="12"/>
          </p:nvPr>
        </p:nvSpPr>
        <p:spPr/>
        <p:txBody>
          <a:bodyPr/>
          <a:lstStyle/>
          <a:p>
            <a:fld id="{F39EEB7B-AA7C-D24D-94DF-E5FDE231FFBD}" type="slidenum">
              <a:rPr lang="en-US" smtClean="0"/>
              <a:t>‹#›</a:t>
            </a:fld>
            <a:endParaRPr lang="en-US"/>
          </a:p>
        </p:txBody>
      </p:sp>
    </p:spTree>
    <p:extLst>
      <p:ext uri="{BB962C8B-B14F-4D97-AF65-F5344CB8AC3E}">
        <p14:creationId xmlns:p14="http://schemas.microsoft.com/office/powerpoint/2010/main" val="318919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A0D67-33D4-C266-ED44-6A73444BB44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D901900-1A54-3FF0-5BFA-84083C72C55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F9B464-5764-7632-2A71-26F212278089}"/>
              </a:ext>
            </a:extLst>
          </p:cNvPr>
          <p:cNvSpPr>
            <a:spLocks noGrp="1"/>
          </p:cNvSpPr>
          <p:nvPr>
            <p:ph type="dt" sz="half" idx="10"/>
          </p:nvPr>
        </p:nvSpPr>
        <p:spPr/>
        <p:txBody>
          <a:bodyPr/>
          <a:lstStyle/>
          <a:p>
            <a:fld id="{1D5AE53E-B65B-BB49-B66D-A6E82FC05994}" type="datetimeFigureOut">
              <a:rPr lang="en-US" smtClean="0"/>
              <a:t>10/6/25</a:t>
            </a:fld>
            <a:endParaRPr lang="en-US"/>
          </a:p>
        </p:txBody>
      </p:sp>
      <p:sp>
        <p:nvSpPr>
          <p:cNvPr id="5" name="Footer Placeholder 4">
            <a:extLst>
              <a:ext uri="{FF2B5EF4-FFF2-40B4-BE49-F238E27FC236}">
                <a16:creationId xmlns:a16="http://schemas.microsoft.com/office/drawing/2014/main" id="{8C60AC61-311E-C735-2BBB-30FAED5D0E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41B688-4A6E-269A-1DD9-3809B6ED5270}"/>
              </a:ext>
            </a:extLst>
          </p:cNvPr>
          <p:cNvSpPr>
            <a:spLocks noGrp="1"/>
          </p:cNvSpPr>
          <p:nvPr>
            <p:ph type="sldNum" sz="quarter" idx="12"/>
          </p:nvPr>
        </p:nvSpPr>
        <p:spPr/>
        <p:txBody>
          <a:bodyPr/>
          <a:lstStyle/>
          <a:p>
            <a:fld id="{F39EEB7B-AA7C-D24D-94DF-E5FDE231FFBD}" type="slidenum">
              <a:rPr lang="en-US" smtClean="0"/>
              <a:t>‹#›</a:t>
            </a:fld>
            <a:endParaRPr lang="en-US"/>
          </a:p>
        </p:txBody>
      </p:sp>
    </p:spTree>
    <p:extLst>
      <p:ext uri="{BB962C8B-B14F-4D97-AF65-F5344CB8AC3E}">
        <p14:creationId xmlns:p14="http://schemas.microsoft.com/office/powerpoint/2010/main" val="4147355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A5D8F3-6AEF-9372-F573-3B51DAFD6CD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6F526BB-32EB-85AA-7845-3B918E5DC0D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C9BE96-BDFA-F8FC-81E6-B14ADEB1BA41}"/>
              </a:ext>
            </a:extLst>
          </p:cNvPr>
          <p:cNvSpPr>
            <a:spLocks noGrp="1"/>
          </p:cNvSpPr>
          <p:nvPr>
            <p:ph type="dt" sz="half" idx="10"/>
          </p:nvPr>
        </p:nvSpPr>
        <p:spPr/>
        <p:txBody>
          <a:bodyPr/>
          <a:lstStyle/>
          <a:p>
            <a:fld id="{1D5AE53E-B65B-BB49-B66D-A6E82FC05994}" type="datetimeFigureOut">
              <a:rPr lang="en-US" smtClean="0"/>
              <a:t>10/6/25</a:t>
            </a:fld>
            <a:endParaRPr lang="en-US"/>
          </a:p>
        </p:txBody>
      </p:sp>
      <p:sp>
        <p:nvSpPr>
          <p:cNvPr id="5" name="Footer Placeholder 4">
            <a:extLst>
              <a:ext uri="{FF2B5EF4-FFF2-40B4-BE49-F238E27FC236}">
                <a16:creationId xmlns:a16="http://schemas.microsoft.com/office/drawing/2014/main" id="{C30288DF-C367-2390-1534-03D0B78A7C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C5B7C8-3E93-46FA-F211-8164CF90A954}"/>
              </a:ext>
            </a:extLst>
          </p:cNvPr>
          <p:cNvSpPr>
            <a:spLocks noGrp="1"/>
          </p:cNvSpPr>
          <p:nvPr>
            <p:ph type="sldNum" sz="quarter" idx="12"/>
          </p:nvPr>
        </p:nvSpPr>
        <p:spPr/>
        <p:txBody>
          <a:bodyPr/>
          <a:lstStyle/>
          <a:p>
            <a:fld id="{F39EEB7B-AA7C-D24D-94DF-E5FDE231FFBD}" type="slidenum">
              <a:rPr lang="en-US" smtClean="0"/>
              <a:t>‹#›</a:t>
            </a:fld>
            <a:endParaRPr lang="en-US"/>
          </a:p>
        </p:txBody>
      </p:sp>
    </p:spTree>
    <p:extLst>
      <p:ext uri="{BB962C8B-B14F-4D97-AF65-F5344CB8AC3E}">
        <p14:creationId xmlns:p14="http://schemas.microsoft.com/office/powerpoint/2010/main" val="166265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B192A8-8E4B-816F-5470-B8AB1063EC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3D6E7BD-C7FE-BDCE-73B2-941E6054F8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FAEDFA-084D-5143-6A03-75CF25E770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D5AE53E-B65B-BB49-B66D-A6E82FC05994}" type="datetimeFigureOut">
              <a:rPr lang="en-US" smtClean="0"/>
              <a:t>10/6/25</a:t>
            </a:fld>
            <a:endParaRPr lang="en-US"/>
          </a:p>
        </p:txBody>
      </p:sp>
      <p:sp>
        <p:nvSpPr>
          <p:cNvPr id="5" name="Footer Placeholder 4">
            <a:extLst>
              <a:ext uri="{FF2B5EF4-FFF2-40B4-BE49-F238E27FC236}">
                <a16:creationId xmlns:a16="http://schemas.microsoft.com/office/drawing/2014/main" id="{A8F363C0-F38E-3B77-8532-E2DB3A0AE2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4DC3D06-921B-2AD5-197D-A8A101F0FD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39EEB7B-AA7C-D24D-94DF-E5FDE231FFBD}" type="slidenum">
              <a:rPr lang="en-US" smtClean="0"/>
              <a:t>‹#›</a:t>
            </a:fld>
            <a:endParaRPr lang="en-US"/>
          </a:p>
        </p:txBody>
      </p:sp>
    </p:spTree>
    <p:extLst>
      <p:ext uri="{BB962C8B-B14F-4D97-AF65-F5344CB8AC3E}">
        <p14:creationId xmlns:p14="http://schemas.microsoft.com/office/powerpoint/2010/main" val="10319404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desktop.github.com/download/"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localhost:8000/" TargetMode="Externa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s://docs.github.com/en/pages/configuring-a-custom-domain-for-your-github-pages-site/managing-a-custom-domain-for-your-github-pages-site"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151F6-5037-818B-74C5-1DCBB5370CC2}"/>
              </a:ext>
            </a:extLst>
          </p:cNvPr>
          <p:cNvSpPr>
            <a:spLocks noGrp="1"/>
          </p:cNvSpPr>
          <p:nvPr>
            <p:ph type="ctrTitle"/>
          </p:nvPr>
        </p:nvSpPr>
        <p:spPr/>
        <p:txBody>
          <a:bodyPr>
            <a:normAutofit fontScale="90000"/>
          </a:bodyPr>
          <a:lstStyle/>
          <a:p>
            <a:r>
              <a:rPr lang="en-US" dirty="0"/>
              <a:t>Making a Research Website</a:t>
            </a:r>
            <a:br>
              <a:rPr lang="en-US" dirty="0"/>
            </a:br>
            <a:r>
              <a:rPr lang="en-US" dirty="0"/>
              <a:t>-</a:t>
            </a:r>
            <a:br>
              <a:rPr lang="en-US" dirty="0"/>
            </a:br>
            <a:r>
              <a:rPr lang="en-US" dirty="0"/>
              <a:t>Quick Start Guide</a:t>
            </a:r>
          </a:p>
        </p:txBody>
      </p:sp>
      <p:sp>
        <p:nvSpPr>
          <p:cNvPr id="3" name="Subtitle 2">
            <a:extLst>
              <a:ext uri="{FF2B5EF4-FFF2-40B4-BE49-F238E27FC236}">
                <a16:creationId xmlns:a16="http://schemas.microsoft.com/office/drawing/2014/main" id="{AB43757D-9B91-BAAB-E202-3FC5FBFE79AE}"/>
              </a:ext>
            </a:extLst>
          </p:cNvPr>
          <p:cNvSpPr>
            <a:spLocks noGrp="1"/>
          </p:cNvSpPr>
          <p:nvPr>
            <p:ph type="subTitle" idx="1"/>
          </p:nvPr>
        </p:nvSpPr>
        <p:spPr/>
        <p:txBody>
          <a:bodyPr/>
          <a:lstStyle/>
          <a:p>
            <a:r>
              <a:rPr lang="en-US" dirty="0"/>
              <a:t>By Yair Franco</a:t>
            </a:r>
          </a:p>
        </p:txBody>
      </p:sp>
    </p:spTree>
    <p:extLst>
      <p:ext uri="{BB962C8B-B14F-4D97-AF65-F5344CB8AC3E}">
        <p14:creationId xmlns:p14="http://schemas.microsoft.com/office/powerpoint/2010/main" val="3884563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7E18A-E6BA-4DFE-0E9B-BFAF111299AD}"/>
              </a:ext>
            </a:extLst>
          </p:cNvPr>
          <p:cNvSpPr>
            <a:spLocks noGrp="1"/>
          </p:cNvSpPr>
          <p:nvPr>
            <p:ph type="title"/>
          </p:nvPr>
        </p:nvSpPr>
        <p:spPr/>
        <p:txBody>
          <a:bodyPr/>
          <a:lstStyle/>
          <a:p>
            <a:r>
              <a:rPr lang="en-US" dirty="0"/>
              <a:t>Workflow Overview</a:t>
            </a:r>
          </a:p>
        </p:txBody>
      </p:sp>
      <p:sp>
        <p:nvSpPr>
          <p:cNvPr id="3" name="Content Placeholder 2">
            <a:extLst>
              <a:ext uri="{FF2B5EF4-FFF2-40B4-BE49-F238E27FC236}">
                <a16:creationId xmlns:a16="http://schemas.microsoft.com/office/drawing/2014/main" id="{722D37E5-9DD3-8580-844F-163F3CA1C22F}"/>
              </a:ext>
            </a:extLst>
          </p:cNvPr>
          <p:cNvSpPr>
            <a:spLocks noGrp="1"/>
          </p:cNvSpPr>
          <p:nvPr>
            <p:ph idx="1"/>
          </p:nvPr>
        </p:nvSpPr>
        <p:spPr/>
        <p:txBody>
          <a:bodyPr/>
          <a:lstStyle/>
          <a:p>
            <a:pPr marL="0" indent="0">
              <a:buNone/>
            </a:pPr>
            <a:r>
              <a:rPr lang="en-US" sz="1800" dirty="0"/>
              <a:t>There’s several easy ways to get a website up and running. I’ll be showing how to launch a GitHub Pages site because it’s the way I’m most familiar with.</a:t>
            </a:r>
          </a:p>
          <a:p>
            <a:pPr marL="0" indent="0">
              <a:buNone/>
            </a:pPr>
            <a:endParaRPr lang="en-US" dirty="0"/>
          </a:p>
        </p:txBody>
      </p:sp>
    </p:spTree>
    <p:extLst>
      <p:ext uri="{BB962C8B-B14F-4D97-AF65-F5344CB8AC3E}">
        <p14:creationId xmlns:p14="http://schemas.microsoft.com/office/powerpoint/2010/main" val="938759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B8B46-FF69-C11B-B0C5-E0EC0A9CC1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0BDC72-EFDA-62D8-0D26-54F2EA35CAA8}"/>
              </a:ext>
            </a:extLst>
          </p:cNvPr>
          <p:cNvSpPr>
            <a:spLocks noGrp="1"/>
          </p:cNvSpPr>
          <p:nvPr>
            <p:ph type="title"/>
          </p:nvPr>
        </p:nvSpPr>
        <p:spPr/>
        <p:txBody>
          <a:bodyPr/>
          <a:lstStyle/>
          <a:p>
            <a:r>
              <a:rPr lang="en-US" dirty="0"/>
              <a:t>Workflow Overview</a:t>
            </a:r>
          </a:p>
        </p:txBody>
      </p:sp>
      <p:sp>
        <p:nvSpPr>
          <p:cNvPr id="3" name="Content Placeholder 2">
            <a:extLst>
              <a:ext uri="{FF2B5EF4-FFF2-40B4-BE49-F238E27FC236}">
                <a16:creationId xmlns:a16="http://schemas.microsoft.com/office/drawing/2014/main" id="{6E25CD3D-7F29-F95A-F198-C09BBCCE3594}"/>
              </a:ext>
            </a:extLst>
          </p:cNvPr>
          <p:cNvSpPr>
            <a:spLocks noGrp="1"/>
          </p:cNvSpPr>
          <p:nvPr>
            <p:ph idx="1"/>
          </p:nvPr>
        </p:nvSpPr>
        <p:spPr/>
        <p:txBody>
          <a:bodyPr>
            <a:normAutofit fontScale="85000" lnSpcReduction="20000"/>
          </a:bodyPr>
          <a:lstStyle/>
          <a:p>
            <a:pPr marL="0" indent="0">
              <a:buNone/>
            </a:pPr>
            <a:r>
              <a:rPr lang="en-US" dirty="0"/>
              <a:t>For this guide, it’ll be helpful to be a little familiar with:</a:t>
            </a:r>
          </a:p>
          <a:p>
            <a:pPr lvl="1"/>
            <a:r>
              <a:rPr lang="en-US" dirty="0"/>
              <a:t>Using </a:t>
            </a:r>
            <a:r>
              <a:rPr lang="en-US" u="sng" dirty="0"/>
              <a:t>GitHub</a:t>
            </a:r>
          </a:p>
          <a:p>
            <a:pPr lvl="1"/>
            <a:r>
              <a:rPr lang="en-US" dirty="0"/>
              <a:t>Web development coding languages (mainly </a:t>
            </a:r>
            <a:r>
              <a:rPr lang="en-US" u="sng" dirty="0"/>
              <a:t>HTML and CSS</a:t>
            </a:r>
            <a:r>
              <a:rPr lang="en-US" dirty="0"/>
              <a:t>, though </a:t>
            </a:r>
            <a:r>
              <a:rPr lang="en-US" u="sng" dirty="0"/>
              <a:t>JavaScript</a:t>
            </a:r>
            <a:r>
              <a:rPr lang="en-US" dirty="0"/>
              <a:t> is quite useful too)</a:t>
            </a:r>
          </a:p>
          <a:p>
            <a:pPr marL="0" indent="0">
              <a:buNone/>
            </a:pPr>
            <a:endParaRPr lang="en-US" dirty="0"/>
          </a:p>
          <a:p>
            <a:pPr marL="0" indent="0">
              <a:buNone/>
            </a:pPr>
            <a:r>
              <a:rPr lang="en-US" dirty="0"/>
              <a:t>It is possible to develop a website without needing to write your own HTML or CSS (via Google Sites, WordPress, etc.)</a:t>
            </a:r>
          </a:p>
          <a:p>
            <a:pPr marL="0" indent="0">
              <a:buNone/>
            </a:pPr>
            <a:endParaRPr lang="en-US" dirty="0"/>
          </a:p>
          <a:p>
            <a:pPr marL="0" indent="0">
              <a:buNone/>
            </a:pPr>
            <a:r>
              <a:rPr lang="en-US" dirty="0"/>
              <a:t>If you choose to do so, the next relevant section to you is “Domain Names”.</a:t>
            </a:r>
          </a:p>
          <a:p>
            <a:pPr marL="0" indent="0">
              <a:buNone/>
            </a:pPr>
            <a:endParaRPr lang="en-US" dirty="0"/>
          </a:p>
          <a:p>
            <a:pPr marL="0" indent="0">
              <a:buNone/>
            </a:pPr>
            <a:r>
              <a:rPr lang="en-US" dirty="0"/>
              <a:t>However, I personally </a:t>
            </a:r>
            <a:r>
              <a:rPr lang="en-US" u="sng" dirty="0"/>
              <a:t>highly encourage</a:t>
            </a:r>
            <a:r>
              <a:rPr lang="en-US" dirty="0"/>
              <a:t> learning how to handwrite your website as it is a valuable skill and greatly increases the flexibility of what your website can do.</a:t>
            </a:r>
          </a:p>
        </p:txBody>
      </p:sp>
    </p:spTree>
    <p:extLst>
      <p:ext uri="{BB962C8B-B14F-4D97-AF65-F5344CB8AC3E}">
        <p14:creationId xmlns:p14="http://schemas.microsoft.com/office/powerpoint/2010/main" val="1852505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917-3766-99BB-C093-5355DC87AE93}"/>
              </a:ext>
            </a:extLst>
          </p:cNvPr>
          <p:cNvSpPr>
            <a:spLocks noGrp="1"/>
          </p:cNvSpPr>
          <p:nvPr>
            <p:ph type="title"/>
          </p:nvPr>
        </p:nvSpPr>
        <p:spPr/>
        <p:txBody>
          <a:bodyPr/>
          <a:lstStyle/>
          <a:p>
            <a:r>
              <a:rPr lang="en-US" dirty="0"/>
              <a:t>Workflow Overview</a:t>
            </a:r>
          </a:p>
        </p:txBody>
      </p:sp>
      <p:sp>
        <p:nvSpPr>
          <p:cNvPr id="3" name="Content Placeholder 2">
            <a:extLst>
              <a:ext uri="{FF2B5EF4-FFF2-40B4-BE49-F238E27FC236}">
                <a16:creationId xmlns:a16="http://schemas.microsoft.com/office/drawing/2014/main" id="{BB96CD2E-3F45-366E-E099-6453FA935ABD}"/>
              </a:ext>
            </a:extLst>
          </p:cNvPr>
          <p:cNvSpPr>
            <a:spLocks noGrp="1"/>
          </p:cNvSpPr>
          <p:nvPr>
            <p:ph idx="1"/>
          </p:nvPr>
        </p:nvSpPr>
        <p:spPr/>
        <p:txBody>
          <a:bodyPr/>
          <a:lstStyle/>
          <a:p>
            <a:r>
              <a:rPr lang="en-US" dirty="0"/>
              <a:t>The steps shown in these slides will be:</a:t>
            </a:r>
          </a:p>
          <a:p>
            <a:pPr marL="914400" lvl="1" indent="-457200">
              <a:buFont typeface="+mj-lt"/>
              <a:buAutoNum type="arabicPeriod"/>
            </a:pPr>
            <a:r>
              <a:rPr lang="en-US" dirty="0"/>
              <a:t>Setting up your GitHub repository and working environment</a:t>
            </a:r>
          </a:p>
          <a:p>
            <a:pPr marL="914400" lvl="1" indent="-457200">
              <a:buFont typeface="+mj-lt"/>
              <a:buAutoNum type="arabicPeriod"/>
            </a:pPr>
            <a:r>
              <a:rPr lang="en-US" dirty="0"/>
              <a:t>Creating a sample HTML page to publish</a:t>
            </a:r>
          </a:p>
          <a:p>
            <a:pPr marL="914400" lvl="1" indent="-457200">
              <a:buFont typeface="+mj-lt"/>
              <a:buAutoNum type="arabicPeriod"/>
            </a:pPr>
            <a:r>
              <a:rPr lang="en-US" dirty="0"/>
              <a:t>Publishing the site on GitHub Pages</a:t>
            </a:r>
          </a:p>
          <a:p>
            <a:pPr marL="914400" lvl="1" indent="-457200">
              <a:buFont typeface="+mj-lt"/>
              <a:buAutoNum type="arabicPeriod"/>
            </a:pPr>
            <a:r>
              <a:rPr lang="en-US" dirty="0"/>
              <a:t>Obtaining a domain name and hosting the site with it</a:t>
            </a:r>
          </a:p>
        </p:txBody>
      </p:sp>
    </p:spTree>
    <p:extLst>
      <p:ext uri="{BB962C8B-B14F-4D97-AF65-F5344CB8AC3E}">
        <p14:creationId xmlns:p14="http://schemas.microsoft.com/office/powerpoint/2010/main" val="4000946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6B7FE-896D-B4F5-57CF-E2658D7AA09D}"/>
              </a:ext>
            </a:extLst>
          </p:cNvPr>
          <p:cNvSpPr>
            <a:spLocks noGrp="1"/>
          </p:cNvSpPr>
          <p:nvPr>
            <p:ph type="title"/>
          </p:nvPr>
        </p:nvSpPr>
        <p:spPr/>
        <p:txBody>
          <a:bodyPr/>
          <a:lstStyle/>
          <a:p>
            <a:r>
              <a:rPr lang="en-US" dirty="0"/>
              <a:t>Requirements</a:t>
            </a:r>
          </a:p>
        </p:txBody>
      </p:sp>
      <p:sp>
        <p:nvSpPr>
          <p:cNvPr id="3" name="Content Placeholder 2">
            <a:extLst>
              <a:ext uri="{FF2B5EF4-FFF2-40B4-BE49-F238E27FC236}">
                <a16:creationId xmlns:a16="http://schemas.microsoft.com/office/drawing/2014/main" id="{9D6E2AC5-4DCF-FBB4-8E15-3966BE98FAF2}"/>
              </a:ext>
            </a:extLst>
          </p:cNvPr>
          <p:cNvSpPr>
            <a:spLocks noGrp="1"/>
          </p:cNvSpPr>
          <p:nvPr>
            <p:ph idx="1"/>
          </p:nvPr>
        </p:nvSpPr>
        <p:spPr/>
        <p:txBody>
          <a:bodyPr/>
          <a:lstStyle/>
          <a:p>
            <a:r>
              <a:rPr lang="en-US" dirty="0"/>
              <a:t>Necessary equipment:</a:t>
            </a:r>
          </a:p>
          <a:p>
            <a:pPr lvl="1"/>
            <a:r>
              <a:rPr lang="en-US" dirty="0"/>
              <a:t>A computer with internet connection</a:t>
            </a:r>
          </a:p>
          <a:p>
            <a:r>
              <a:rPr lang="en-US" dirty="0"/>
              <a:t>Necessary software:</a:t>
            </a:r>
          </a:p>
          <a:p>
            <a:pPr lvl="1"/>
            <a:r>
              <a:rPr lang="en-US" dirty="0"/>
              <a:t>GitHub desktop (technically not necessary but </a:t>
            </a:r>
            <a:r>
              <a:rPr lang="en-US" u="sng" dirty="0"/>
              <a:t>extremely</a:t>
            </a:r>
            <a:r>
              <a:rPr lang="en-US" dirty="0"/>
              <a:t> recommended), and a GitHub account</a:t>
            </a:r>
          </a:p>
          <a:p>
            <a:pPr lvl="1"/>
            <a:r>
              <a:rPr lang="en-US" dirty="0"/>
              <a:t>Visual Studio Code (or your favorite IDE)</a:t>
            </a:r>
          </a:p>
          <a:p>
            <a:pPr lvl="2"/>
            <a:r>
              <a:rPr lang="en-US" dirty="0"/>
              <a:t>VS Code also strongly recommended because of an extension used in this Guide</a:t>
            </a:r>
          </a:p>
          <a:p>
            <a:pPr lvl="1"/>
            <a:r>
              <a:rPr lang="en-US" dirty="0"/>
              <a:t>Python</a:t>
            </a:r>
          </a:p>
          <a:p>
            <a:pPr lvl="1"/>
            <a:r>
              <a:rPr lang="en-US" dirty="0"/>
              <a:t>Your favorite internet browser (I will Google Chrome in this guide)</a:t>
            </a:r>
          </a:p>
        </p:txBody>
      </p:sp>
    </p:spTree>
    <p:extLst>
      <p:ext uri="{BB962C8B-B14F-4D97-AF65-F5344CB8AC3E}">
        <p14:creationId xmlns:p14="http://schemas.microsoft.com/office/powerpoint/2010/main" val="7210277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1088E-F4EC-79F0-25E1-804902B9296F}"/>
              </a:ext>
            </a:extLst>
          </p:cNvPr>
          <p:cNvSpPr>
            <a:spLocks noGrp="1"/>
          </p:cNvSpPr>
          <p:nvPr>
            <p:ph type="ctrTitle"/>
          </p:nvPr>
        </p:nvSpPr>
        <p:spPr/>
        <p:txBody>
          <a:bodyPr/>
          <a:lstStyle/>
          <a:p>
            <a:r>
              <a:rPr lang="en-US" dirty="0"/>
              <a:t>Setting Up Your GitHub Environment</a:t>
            </a:r>
          </a:p>
        </p:txBody>
      </p:sp>
    </p:spTree>
    <p:extLst>
      <p:ext uri="{BB962C8B-B14F-4D97-AF65-F5344CB8AC3E}">
        <p14:creationId xmlns:p14="http://schemas.microsoft.com/office/powerpoint/2010/main" val="521572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D3CF4-4A5B-6009-4CD2-CFA904CC2D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C8CFFA-DDA8-9444-C1AA-24F15B337C62}"/>
              </a:ext>
            </a:extLst>
          </p:cNvPr>
          <p:cNvSpPr>
            <a:spLocks noGrp="1"/>
          </p:cNvSpPr>
          <p:nvPr>
            <p:ph type="title"/>
          </p:nvPr>
        </p:nvSpPr>
        <p:spPr/>
        <p:txBody>
          <a:bodyPr/>
          <a:lstStyle/>
          <a:p>
            <a:r>
              <a:rPr lang="en-US" dirty="0"/>
              <a:t>Setting Up Your Workflow</a:t>
            </a:r>
          </a:p>
        </p:txBody>
      </p:sp>
      <p:sp>
        <p:nvSpPr>
          <p:cNvPr id="3" name="Content Placeholder 2">
            <a:extLst>
              <a:ext uri="{FF2B5EF4-FFF2-40B4-BE49-F238E27FC236}">
                <a16:creationId xmlns:a16="http://schemas.microsoft.com/office/drawing/2014/main" id="{43755163-8AF8-FB81-9F73-C5B28607FFA0}"/>
              </a:ext>
            </a:extLst>
          </p:cNvPr>
          <p:cNvSpPr>
            <a:spLocks noGrp="1"/>
          </p:cNvSpPr>
          <p:nvPr>
            <p:ph idx="1"/>
          </p:nvPr>
        </p:nvSpPr>
        <p:spPr>
          <a:xfrm>
            <a:off x="838200" y="1825625"/>
            <a:ext cx="5965371" cy="4351338"/>
          </a:xfrm>
        </p:spPr>
        <p:txBody>
          <a:bodyPr>
            <a:normAutofit/>
          </a:bodyPr>
          <a:lstStyle/>
          <a:p>
            <a:pPr marL="0" indent="0">
              <a:buNone/>
            </a:pPr>
            <a:r>
              <a:rPr lang="en-US" u="sng" dirty="0"/>
              <a:t>Setting Up GitHub</a:t>
            </a:r>
          </a:p>
          <a:p>
            <a:r>
              <a:rPr lang="en-US" dirty="0"/>
              <a:t>Install GitHub Desktop (GHD) on your local machine: </a:t>
            </a:r>
            <a:r>
              <a:rPr lang="en-US" sz="1800" dirty="0">
                <a:hlinkClick r:id="rId2"/>
              </a:rPr>
              <a:t>https://desktop.github.com/download/</a:t>
            </a:r>
            <a:endParaRPr lang="en-US" sz="1800" dirty="0"/>
          </a:p>
          <a:p>
            <a:pPr lvl="1"/>
            <a:r>
              <a:rPr lang="en-US" sz="1200" dirty="0"/>
              <a:t>You’ll also need Git, which will be installed along with GitHub if it wasn’t already</a:t>
            </a:r>
          </a:p>
          <a:p>
            <a:r>
              <a:rPr lang="en-US" dirty="0"/>
              <a:t>Log in to your GitHub account on GHD</a:t>
            </a:r>
          </a:p>
          <a:p>
            <a:pPr lvl="1"/>
            <a:r>
              <a:rPr lang="en-US" sz="1400" dirty="0"/>
              <a:t>(On Mac) GitHub Desktop &gt; Settings &gt; Accounts &gt; Sign into </a:t>
            </a:r>
            <a:r>
              <a:rPr lang="en-US" sz="1400" dirty="0" err="1"/>
              <a:t>GitHub.com</a:t>
            </a:r>
            <a:endParaRPr lang="en-US" sz="1400" dirty="0"/>
          </a:p>
        </p:txBody>
      </p:sp>
      <p:pic>
        <p:nvPicPr>
          <p:cNvPr id="4" name="Picture 3">
            <a:extLst>
              <a:ext uri="{FF2B5EF4-FFF2-40B4-BE49-F238E27FC236}">
                <a16:creationId xmlns:a16="http://schemas.microsoft.com/office/drawing/2014/main" id="{B82F6B3B-2BE2-1011-6155-48C9363FCF1B}"/>
              </a:ext>
            </a:extLst>
          </p:cNvPr>
          <p:cNvPicPr>
            <a:picLocks noChangeAspect="1"/>
          </p:cNvPicPr>
          <p:nvPr/>
        </p:nvPicPr>
        <p:blipFill rotWithShape="1">
          <a:blip r:embed="rId3"/>
          <a:srcRect l="1" t="-45" r="506" b="2651"/>
          <a:stretch/>
        </p:blipFill>
        <p:spPr>
          <a:xfrm>
            <a:off x="6803571" y="1825625"/>
            <a:ext cx="5083629" cy="4575516"/>
          </a:xfrm>
          <a:prstGeom prst="rect">
            <a:avLst/>
          </a:prstGeom>
        </p:spPr>
      </p:pic>
    </p:spTree>
    <p:extLst>
      <p:ext uri="{BB962C8B-B14F-4D97-AF65-F5344CB8AC3E}">
        <p14:creationId xmlns:p14="http://schemas.microsoft.com/office/powerpoint/2010/main" val="714803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7D4B5-AE74-A66C-F633-CBFC95EDB451}"/>
              </a:ext>
            </a:extLst>
          </p:cNvPr>
          <p:cNvSpPr>
            <a:spLocks noGrp="1"/>
          </p:cNvSpPr>
          <p:nvPr>
            <p:ph type="title"/>
          </p:nvPr>
        </p:nvSpPr>
        <p:spPr/>
        <p:txBody>
          <a:bodyPr/>
          <a:lstStyle/>
          <a:p>
            <a:r>
              <a:rPr lang="en-US" dirty="0"/>
              <a:t>Setting Up Your Workflow</a:t>
            </a:r>
          </a:p>
        </p:txBody>
      </p:sp>
      <p:sp>
        <p:nvSpPr>
          <p:cNvPr id="3" name="Content Placeholder 2">
            <a:extLst>
              <a:ext uri="{FF2B5EF4-FFF2-40B4-BE49-F238E27FC236}">
                <a16:creationId xmlns:a16="http://schemas.microsoft.com/office/drawing/2014/main" id="{A485825D-47DE-3F3E-A397-8C6142EB7E96}"/>
              </a:ext>
            </a:extLst>
          </p:cNvPr>
          <p:cNvSpPr>
            <a:spLocks noGrp="1"/>
          </p:cNvSpPr>
          <p:nvPr>
            <p:ph idx="1"/>
          </p:nvPr>
        </p:nvSpPr>
        <p:spPr>
          <a:xfrm>
            <a:off x="838200" y="1825625"/>
            <a:ext cx="7609114" cy="4351338"/>
          </a:xfrm>
        </p:spPr>
        <p:txBody>
          <a:bodyPr/>
          <a:lstStyle/>
          <a:p>
            <a:pPr marL="0" indent="0">
              <a:buNone/>
            </a:pPr>
            <a:r>
              <a:rPr lang="en-US" u="sng" dirty="0"/>
              <a:t>Creating a repository</a:t>
            </a:r>
          </a:p>
          <a:p>
            <a:pPr marL="0" indent="0">
              <a:buNone/>
            </a:pPr>
            <a:r>
              <a:rPr lang="en-US" sz="1800" dirty="0"/>
              <a:t>This repository will be the directory for your website.</a:t>
            </a:r>
          </a:p>
          <a:p>
            <a:r>
              <a:rPr lang="en-US" dirty="0"/>
              <a:t>In GitHub Desktop, go to File &gt; New Repository…</a:t>
            </a:r>
          </a:p>
        </p:txBody>
      </p:sp>
      <p:pic>
        <p:nvPicPr>
          <p:cNvPr id="4" name="Picture 3">
            <a:extLst>
              <a:ext uri="{FF2B5EF4-FFF2-40B4-BE49-F238E27FC236}">
                <a16:creationId xmlns:a16="http://schemas.microsoft.com/office/drawing/2014/main" id="{1C9471EE-E8CD-38C5-04C2-12CDF2E8DE98}"/>
              </a:ext>
            </a:extLst>
          </p:cNvPr>
          <p:cNvPicPr>
            <a:picLocks noChangeAspect="1"/>
          </p:cNvPicPr>
          <p:nvPr/>
        </p:nvPicPr>
        <p:blipFill>
          <a:blip r:embed="rId2"/>
          <a:stretch>
            <a:fillRect/>
          </a:stretch>
        </p:blipFill>
        <p:spPr>
          <a:xfrm>
            <a:off x="8003041" y="2511425"/>
            <a:ext cx="3976686" cy="1325562"/>
          </a:xfrm>
          <a:prstGeom prst="rect">
            <a:avLst/>
          </a:prstGeom>
        </p:spPr>
      </p:pic>
    </p:spTree>
    <p:extLst>
      <p:ext uri="{BB962C8B-B14F-4D97-AF65-F5344CB8AC3E}">
        <p14:creationId xmlns:p14="http://schemas.microsoft.com/office/powerpoint/2010/main" val="1477094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A1D86-F429-0E8D-FDF3-E9D4273DA5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D26EA9-19EB-72FB-522E-20F7A7F5FB89}"/>
              </a:ext>
            </a:extLst>
          </p:cNvPr>
          <p:cNvSpPr>
            <a:spLocks noGrp="1"/>
          </p:cNvSpPr>
          <p:nvPr>
            <p:ph type="title"/>
          </p:nvPr>
        </p:nvSpPr>
        <p:spPr/>
        <p:txBody>
          <a:bodyPr/>
          <a:lstStyle/>
          <a:p>
            <a:r>
              <a:rPr lang="en-US" dirty="0"/>
              <a:t>Setting Up Your Workflow</a:t>
            </a:r>
          </a:p>
        </p:txBody>
      </p:sp>
      <p:sp>
        <p:nvSpPr>
          <p:cNvPr id="3" name="Content Placeholder 2">
            <a:extLst>
              <a:ext uri="{FF2B5EF4-FFF2-40B4-BE49-F238E27FC236}">
                <a16:creationId xmlns:a16="http://schemas.microsoft.com/office/drawing/2014/main" id="{76D466A9-7BFA-57C2-3D3A-E65DA5575B02}"/>
              </a:ext>
            </a:extLst>
          </p:cNvPr>
          <p:cNvSpPr>
            <a:spLocks noGrp="1"/>
          </p:cNvSpPr>
          <p:nvPr>
            <p:ph idx="1"/>
          </p:nvPr>
        </p:nvSpPr>
        <p:spPr>
          <a:xfrm>
            <a:off x="838199" y="1825625"/>
            <a:ext cx="5486401" cy="4351338"/>
          </a:xfrm>
        </p:spPr>
        <p:txBody>
          <a:bodyPr>
            <a:normAutofit/>
          </a:bodyPr>
          <a:lstStyle/>
          <a:p>
            <a:pPr marL="0" indent="0">
              <a:buNone/>
            </a:pPr>
            <a:r>
              <a:rPr lang="en-US" u="sng" dirty="0"/>
              <a:t>Creating a repository</a:t>
            </a:r>
          </a:p>
          <a:p>
            <a:r>
              <a:rPr lang="en-US" dirty="0"/>
              <a:t>Name your new repository</a:t>
            </a:r>
          </a:p>
          <a:p>
            <a:pPr marL="0" indent="0" algn="ctr">
              <a:buNone/>
            </a:pPr>
            <a:r>
              <a:rPr lang="en-US" sz="2000" dirty="0">
                <a:highlight>
                  <a:srgbClr val="C0C0C0"/>
                </a:highlight>
                <a:latin typeface="Courier New" panose="02070309020205020404" pitchFamily="49" charset="0"/>
                <a:cs typeface="Courier New" panose="02070309020205020404" pitchFamily="49" charset="0"/>
              </a:rPr>
              <a:t>{your-github-username}.github.io</a:t>
            </a:r>
          </a:p>
          <a:p>
            <a:pPr lvl="1"/>
            <a:r>
              <a:rPr lang="en-US" dirty="0"/>
              <a:t>For example, my username is ‘yair-franco’. My website repository is named</a:t>
            </a:r>
          </a:p>
          <a:p>
            <a:pPr marL="0" indent="0" algn="ctr">
              <a:buNone/>
            </a:pPr>
            <a:r>
              <a:rPr lang="en-US" sz="2000" dirty="0">
                <a:highlight>
                  <a:srgbClr val="C0C0C0"/>
                </a:highlight>
                <a:latin typeface="Courier New" panose="02070309020205020404" pitchFamily="49" charset="0"/>
                <a:cs typeface="Courier New" panose="02070309020205020404" pitchFamily="49" charset="0"/>
              </a:rPr>
              <a:t>yair-franco.github.io</a:t>
            </a:r>
          </a:p>
          <a:p>
            <a:pPr marL="0" indent="0">
              <a:buNone/>
            </a:pPr>
            <a:r>
              <a:rPr lang="en-US" sz="1800" dirty="0"/>
              <a:t>While technically not necessary, your website repository should follow this naming convention. Otherwise, your GitHub Pages link will be very long and confusing (more on that later).</a:t>
            </a:r>
          </a:p>
          <a:p>
            <a:pPr marL="0" indent="0">
              <a:buNone/>
            </a:pPr>
            <a:endParaRPr lang="en-US" sz="1800" dirty="0"/>
          </a:p>
        </p:txBody>
      </p:sp>
      <p:pic>
        <p:nvPicPr>
          <p:cNvPr id="5" name="Picture 4">
            <a:extLst>
              <a:ext uri="{FF2B5EF4-FFF2-40B4-BE49-F238E27FC236}">
                <a16:creationId xmlns:a16="http://schemas.microsoft.com/office/drawing/2014/main" id="{56548EC7-EDD2-F3CB-8764-25FFE48CF8C9}"/>
              </a:ext>
            </a:extLst>
          </p:cNvPr>
          <p:cNvPicPr>
            <a:picLocks noChangeAspect="1"/>
          </p:cNvPicPr>
          <p:nvPr/>
        </p:nvPicPr>
        <p:blipFill>
          <a:blip r:embed="rId2"/>
          <a:stretch>
            <a:fillRect/>
          </a:stretch>
        </p:blipFill>
        <p:spPr>
          <a:xfrm>
            <a:off x="6476998" y="1690688"/>
            <a:ext cx="5486401" cy="3209545"/>
          </a:xfrm>
          <a:prstGeom prst="rect">
            <a:avLst/>
          </a:prstGeom>
        </p:spPr>
      </p:pic>
    </p:spTree>
    <p:extLst>
      <p:ext uri="{BB962C8B-B14F-4D97-AF65-F5344CB8AC3E}">
        <p14:creationId xmlns:p14="http://schemas.microsoft.com/office/powerpoint/2010/main" val="907056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4A7D2-25B6-F257-2C84-F8BACB4950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EA4A49-B2CB-E88D-0747-0615E1D40BAA}"/>
              </a:ext>
            </a:extLst>
          </p:cNvPr>
          <p:cNvSpPr>
            <a:spLocks noGrp="1"/>
          </p:cNvSpPr>
          <p:nvPr>
            <p:ph type="title"/>
          </p:nvPr>
        </p:nvSpPr>
        <p:spPr/>
        <p:txBody>
          <a:bodyPr/>
          <a:lstStyle/>
          <a:p>
            <a:r>
              <a:rPr lang="en-US" dirty="0"/>
              <a:t>Setting Up Your Workflow</a:t>
            </a:r>
          </a:p>
        </p:txBody>
      </p:sp>
      <p:sp>
        <p:nvSpPr>
          <p:cNvPr id="3" name="Content Placeholder 2">
            <a:extLst>
              <a:ext uri="{FF2B5EF4-FFF2-40B4-BE49-F238E27FC236}">
                <a16:creationId xmlns:a16="http://schemas.microsoft.com/office/drawing/2014/main" id="{C82A97D3-EC8F-6716-4093-D4BA451A9C5B}"/>
              </a:ext>
            </a:extLst>
          </p:cNvPr>
          <p:cNvSpPr>
            <a:spLocks noGrp="1"/>
          </p:cNvSpPr>
          <p:nvPr>
            <p:ph idx="1"/>
          </p:nvPr>
        </p:nvSpPr>
        <p:spPr>
          <a:xfrm>
            <a:off x="838199" y="1825625"/>
            <a:ext cx="5486401" cy="4351338"/>
          </a:xfrm>
        </p:spPr>
        <p:txBody>
          <a:bodyPr>
            <a:normAutofit/>
          </a:bodyPr>
          <a:lstStyle/>
          <a:p>
            <a:pPr marL="0" indent="0">
              <a:buNone/>
            </a:pPr>
            <a:r>
              <a:rPr lang="en-US" u="sng" dirty="0"/>
              <a:t>Creating a repository</a:t>
            </a:r>
          </a:p>
          <a:p>
            <a:r>
              <a:rPr lang="en-US" dirty="0"/>
              <a:t>Give your repository a brief description if you like</a:t>
            </a:r>
          </a:p>
          <a:p>
            <a:pPr marL="0" indent="0">
              <a:buNone/>
            </a:pPr>
            <a:r>
              <a:rPr lang="en-US" sz="1800" dirty="0"/>
              <a:t>By default, GitHub repositories are saved in a directory in your Documents folder. You can change this if you prefer.</a:t>
            </a:r>
          </a:p>
          <a:p>
            <a:r>
              <a:rPr lang="en-US" dirty="0"/>
              <a:t>Choose your preferred Local Path (or keep the default)</a:t>
            </a:r>
          </a:p>
          <a:p>
            <a:r>
              <a:rPr lang="en-US" dirty="0"/>
              <a:t>Click ‘Create Repository’</a:t>
            </a:r>
          </a:p>
        </p:txBody>
      </p:sp>
      <p:pic>
        <p:nvPicPr>
          <p:cNvPr id="5" name="Picture 4">
            <a:extLst>
              <a:ext uri="{FF2B5EF4-FFF2-40B4-BE49-F238E27FC236}">
                <a16:creationId xmlns:a16="http://schemas.microsoft.com/office/drawing/2014/main" id="{DF43AD88-A7A3-478F-68DE-04BB1D0D92C1}"/>
              </a:ext>
            </a:extLst>
          </p:cNvPr>
          <p:cNvPicPr>
            <a:picLocks noChangeAspect="1"/>
          </p:cNvPicPr>
          <p:nvPr/>
        </p:nvPicPr>
        <p:blipFill>
          <a:blip r:embed="rId2"/>
          <a:stretch>
            <a:fillRect/>
          </a:stretch>
        </p:blipFill>
        <p:spPr>
          <a:xfrm>
            <a:off x="6476998" y="1690688"/>
            <a:ext cx="5486401" cy="3209545"/>
          </a:xfrm>
          <a:prstGeom prst="rect">
            <a:avLst/>
          </a:prstGeom>
        </p:spPr>
      </p:pic>
    </p:spTree>
    <p:extLst>
      <p:ext uri="{BB962C8B-B14F-4D97-AF65-F5344CB8AC3E}">
        <p14:creationId xmlns:p14="http://schemas.microsoft.com/office/powerpoint/2010/main" val="38371621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5F33F-EC69-D61C-7864-6BF26FC6C6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3CE4E2-87DF-B127-A94B-3BDD4FA2AB85}"/>
              </a:ext>
            </a:extLst>
          </p:cNvPr>
          <p:cNvSpPr>
            <a:spLocks noGrp="1"/>
          </p:cNvSpPr>
          <p:nvPr>
            <p:ph type="title"/>
          </p:nvPr>
        </p:nvSpPr>
        <p:spPr/>
        <p:txBody>
          <a:bodyPr/>
          <a:lstStyle/>
          <a:p>
            <a:r>
              <a:rPr lang="en-US" dirty="0"/>
              <a:t>Setting Up Your Workflow</a:t>
            </a:r>
          </a:p>
        </p:txBody>
      </p:sp>
      <p:sp>
        <p:nvSpPr>
          <p:cNvPr id="3" name="Content Placeholder 2">
            <a:extLst>
              <a:ext uri="{FF2B5EF4-FFF2-40B4-BE49-F238E27FC236}">
                <a16:creationId xmlns:a16="http://schemas.microsoft.com/office/drawing/2014/main" id="{3E0DC015-66D2-9DA4-8E34-E926EC93CCB0}"/>
              </a:ext>
            </a:extLst>
          </p:cNvPr>
          <p:cNvSpPr>
            <a:spLocks noGrp="1"/>
          </p:cNvSpPr>
          <p:nvPr>
            <p:ph idx="1"/>
          </p:nvPr>
        </p:nvSpPr>
        <p:spPr>
          <a:xfrm>
            <a:off x="838199" y="1825625"/>
            <a:ext cx="5486401" cy="4351338"/>
          </a:xfrm>
        </p:spPr>
        <p:txBody>
          <a:bodyPr>
            <a:normAutofit/>
          </a:bodyPr>
          <a:lstStyle/>
          <a:p>
            <a:pPr marL="0" indent="0">
              <a:buNone/>
            </a:pPr>
            <a:r>
              <a:rPr lang="en-US" u="sng" dirty="0"/>
              <a:t>Creating a repository</a:t>
            </a:r>
          </a:p>
          <a:p>
            <a:pPr marL="0" indent="0">
              <a:buNone/>
            </a:pPr>
            <a:r>
              <a:rPr lang="en-US" sz="1800" dirty="0"/>
              <a:t>Congrats! Now you have a repository. Every file related to your website will be stored here. Now we need to publish so it’s on the GitHub servers. GitHub Pages are required to be published on public repositories. This just means anyone can see the code for your website on GitHub (which is also possible to do using any browser’s dev tools anyways).</a:t>
            </a:r>
          </a:p>
          <a:p>
            <a:r>
              <a:rPr lang="en-US" dirty="0"/>
              <a:t>Click ‘Publish repository’</a:t>
            </a:r>
          </a:p>
          <a:p>
            <a:r>
              <a:rPr lang="en-US" dirty="0"/>
              <a:t>Uncheck ‘Keep this code private’</a:t>
            </a:r>
          </a:p>
          <a:p>
            <a:r>
              <a:rPr lang="en-US" dirty="0"/>
              <a:t>Publish your repository</a:t>
            </a:r>
          </a:p>
        </p:txBody>
      </p:sp>
      <p:pic>
        <p:nvPicPr>
          <p:cNvPr id="4" name="Picture 3">
            <a:extLst>
              <a:ext uri="{FF2B5EF4-FFF2-40B4-BE49-F238E27FC236}">
                <a16:creationId xmlns:a16="http://schemas.microsoft.com/office/drawing/2014/main" id="{6F2DB9D0-381F-B44E-097A-7E13BEB94237}"/>
              </a:ext>
            </a:extLst>
          </p:cNvPr>
          <p:cNvPicPr>
            <a:picLocks noChangeAspect="1"/>
          </p:cNvPicPr>
          <p:nvPr/>
        </p:nvPicPr>
        <p:blipFill>
          <a:blip r:embed="rId2"/>
          <a:stretch>
            <a:fillRect/>
          </a:stretch>
        </p:blipFill>
        <p:spPr>
          <a:xfrm>
            <a:off x="6918379" y="197530"/>
            <a:ext cx="5273621" cy="1848983"/>
          </a:xfrm>
          <a:prstGeom prst="rect">
            <a:avLst/>
          </a:prstGeom>
        </p:spPr>
      </p:pic>
      <p:cxnSp>
        <p:nvCxnSpPr>
          <p:cNvPr id="10" name="Straight Arrow Connector 9">
            <a:extLst>
              <a:ext uri="{FF2B5EF4-FFF2-40B4-BE49-F238E27FC236}">
                <a16:creationId xmlns:a16="http://schemas.microsoft.com/office/drawing/2014/main" id="{111EE3E4-1FA7-A460-D4D3-5942DEBF0851}"/>
              </a:ext>
            </a:extLst>
          </p:cNvPr>
          <p:cNvCxnSpPr>
            <a:cxnSpLocks/>
          </p:cNvCxnSpPr>
          <p:nvPr/>
        </p:nvCxnSpPr>
        <p:spPr>
          <a:xfrm>
            <a:off x="9555189" y="2253343"/>
            <a:ext cx="0" cy="497037"/>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B568289A-0E0B-3452-F105-C24CC0A00DED}"/>
              </a:ext>
            </a:extLst>
          </p:cNvPr>
          <p:cNvPicPr>
            <a:picLocks noChangeAspect="1"/>
          </p:cNvPicPr>
          <p:nvPr/>
        </p:nvPicPr>
        <p:blipFill>
          <a:blip r:embed="rId3"/>
          <a:stretch>
            <a:fillRect/>
          </a:stretch>
        </p:blipFill>
        <p:spPr>
          <a:xfrm>
            <a:off x="6786588" y="2876089"/>
            <a:ext cx="5187233" cy="3616786"/>
          </a:xfrm>
          <a:prstGeom prst="rect">
            <a:avLst/>
          </a:prstGeom>
        </p:spPr>
      </p:pic>
      <p:sp>
        <p:nvSpPr>
          <p:cNvPr id="8" name="Rectangle 7">
            <a:extLst>
              <a:ext uri="{FF2B5EF4-FFF2-40B4-BE49-F238E27FC236}">
                <a16:creationId xmlns:a16="http://schemas.microsoft.com/office/drawing/2014/main" id="{EB5756A2-93BA-D8F1-2F7E-4FE1C785BDB0}"/>
              </a:ext>
            </a:extLst>
          </p:cNvPr>
          <p:cNvSpPr/>
          <p:nvPr/>
        </p:nvSpPr>
        <p:spPr>
          <a:xfrm>
            <a:off x="6952049" y="5285461"/>
            <a:ext cx="261256" cy="29391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7573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AFAEC-A973-A666-76EA-F6D6BAC90649}"/>
              </a:ext>
            </a:extLst>
          </p:cNvPr>
          <p:cNvSpPr>
            <a:spLocks noGrp="1"/>
          </p:cNvSpPr>
          <p:nvPr>
            <p:ph type="title"/>
          </p:nvPr>
        </p:nvSpPr>
        <p:spPr/>
        <p:txBody>
          <a:bodyPr/>
          <a:lstStyle/>
          <a:p>
            <a:r>
              <a:rPr lang="en-US" dirty="0"/>
              <a:t>Setting Up Your Workflow</a:t>
            </a:r>
          </a:p>
        </p:txBody>
      </p:sp>
      <p:sp>
        <p:nvSpPr>
          <p:cNvPr id="3" name="Content Placeholder 2">
            <a:extLst>
              <a:ext uri="{FF2B5EF4-FFF2-40B4-BE49-F238E27FC236}">
                <a16:creationId xmlns:a16="http://schemas.microsoft.com/office/drawing/2014/main" id="{954728CE-8113-CE3C-3225-A18126778406}"/>
              </a:ext>
            </a:extLst>
          </p:cNvPr>
          <p:cNvSpPr>
            <a:spLocks noGrp="1"/>
          </p:cNvSpPr>
          <p:nvPr>
            <p:ph idx="1"/>
          </p:nvPr>
        </p:nvSpPr>
        <p:spPr>
          <a:xfrm>
            <a:off x="838200" y="1825625"/>
            <a:ext cx="5321300" cy="4351338"/>
          </a:xfrm>
        </p:spPr>
        <p:txBody>
          <a:bodyPr/>
          <a:lstStyle/>
          <a:p>
            <a:pPr marL="0" indent="0">
              <a:buNone/>
            </a:pPr>
            <a:r>
              <a:rPr lang="en-US" u="sng" dirty="0"/>
              <a:t>Creating your web dev environment</a:t>
            </a:r>
          </a:p>
          <a:p>
            <a:pPr marL="0" indent="0">
              <a:buNone/>
            </a:pPr>
            <a:r>
              <a:rPr lang="en-US" sz="1800" dirty="0"/>
              <a:t>You should now see this screen. This will be your command center for opening your code and publishing it to GitHub. Let’s make your homepage!</a:t>
            </a:r>
          </a:p>
          <a:p>
            <a:r>
              <a:rPr lang="en-US" dirty="0"/>
              <a:t>Click ‘Open in Visual Studio Code’</a:t>
            </a:r>
          </a:p>
          <a:p>
            <a:pPr lvl="1"/>
            <a:r>
              <a:rPr lang="en-US" sz="1800" dirty="0"/>
              <a:t>If GitHub detects another IDE, you might be prompted to use that one. You can change the default in your settings.</a:t>
            </a:r>
          </a:p>
          <a:p>
            <a:pPr marL="0" indent="0">
              <a:buNone/>
            </a:pPr>
            <a:endParaRPr lang="en-US" sz="1800" dirty="0"/>
          </a:p>
        </p:txBody>
      </p:sp>
      <p:pic>
        <p:nvPicPr>
          <p:cNvPr id="4" name="Picture 3">
            <a:extLst>
              <a:ext uri="{FF2B5EF4-FFF2-40B4-BE49-F238E27FC236}">
                <a16:creationId xmlns:a16="http://schemas.microsoft.com/office/drawing/2014/main" id="{64920F57-F8A9-5EC3-516F-2EFE5018C492}"/>
              </a:ext>
            </a:extLst>
          </p:cNvPr>
          <p:cNvPicPr>
            <a:picLocks noChangeAspect="1"/>
          </p:cNvPicPr>
          <p:nvPr/>
        </p:nvPicPr>
        <p:blipFill>
          <a:blip r:embed="rId2"/>
          <a:stretch>
            <a:fillRect/>
          </a:stretch>
        </p:blipFill>
        <p:spPr>
          <a:xfrm>
            <a:off x="6159500" y="1441450"/>
            <a:ext cx="6032500" cy="3975100"/>
          </a:xfrm>
          <a:prstGeom prst="rect">
            <a:avLst/>
          </a:prstGeom>
        </p:spPr>
      </p:pic>
      <p:sp>
        <p:nvSpPr>
          <p:cNvPr id="5" name="Rectangle 4">
            <a:extLst>
              <a:ext uri="{FF2B5EF4-FFF2-40B4-BE49-F238E27FC236}">
                <a16:creationId xmlns:a16="http://schemas.microsoft.com/office/drawing/2014/main" id="{C2A40045-BB0D-707C-DC9A-DB9A7DB8B053}"/>
              </a:ext>
            </a:extLst>
          </p:cNvPr>
          <p:cNvSpPr/>
          <p:nvPr/>
        </p:nvSpPr>
        <p:spPr>
          <a:xfrm>
            <a:off x="10493901" y="2901076"/>
            <a:ext cx="1404873" cy="29391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28956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8680D-1B4C-F3A3-5F07-BB61791449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9DB908-664C-B8B6-56DE-CEF8AB45C48B}"/>
              </a:ext>
            </a:extLst>
          </p:cNvPr>
          <p:cNvSpPr>
            <a:spLocks noGrp="1"/>
          </p:cNvSpPr>
          <p:nvPr>
            <p:ph type="title"/>
          </p:nvPr>
        </p:nvSpPr>
        <p:spPr/>
        <p:txBody>
          <a:bodyPr/>
          <a:lstStyle/>
          <a:p>
            <a:r>
              <a:rPr lang="en-US" dirty="0"/>
              <a:t>Setting Up Your Workflow</a:t>
            </a:r>
          </a:p>
        </p:txBody>
      </p:sp>
      <p:sp>
        <p:nvSpPr>
          <p:cNvPr id="3" name="Content Placeholder 2">
            <a:extLst>
              <a:ext uri="{FF2B5EF4-FFF2-40B4-BE49-F238E27FC236}">
                <a16:creationId xmlns:a16="http://schemas.microsoft.com/office/drawing/2014/main" id="{3A48F983-04A0-D538-80AA-497077333EC6}"/>
              </a:ext>
            </a:extLst>
          </p:cNvPr>
          <p:cNvSpPr>
            <a:spLocks noGrp="1"/>
          </p:cNvSpPr>
          <p:nvPr>
            <p:ph idx="1"/>
          </p:nvPr>
        </p:nvSpPr>
        <p:spPr>
          <a:xfrm>
            <a:off x="838201" y="1825625"/>
            <a:ext cx="5562600" cy="4351338"/>
          </a:xfrm>
        </p:spPr>
        <p:txBody>
          <a:bodyPr/>
          <a:lstStyle/>
          <a:p>
            <a:pPr marL="0" indent="0">
              <a:buNone/>
            </a:pPr>
            <a:r>
              <a:rPr lang="en-US" u="sng" dirty="0"/>
              <a:t>Creating your web dev environment</a:t>
            </a:r>
          </a:p>
          <a:p>
            <a:r>
              <a:rPr lang="en-US" dirty="0"/>
              <a:t>In VS Code, open your new repository folder</a:t>
            </a:r>
          </a:p>
          <a:p>
            <a:pPr lvl="1"/>
            <a:r>
              <a:rPr lang="en-US" dirty="0"/>
              <a:t>File &gt; Open Folder…</a:t>
            </a:r>
          </a:p>
          <a:p>
            <a:pPr lvl="2"/>
            <a:r>
              <a:rPr lang="en-US" dirty="0"/>
              <a:t>Navigate to your repository’s path; e.g.,</a:t>
            </a:r>
          </a:p>
          <a:p>
            <a:pPr marL="0" indent="0" algn="ctr">
              <a:buNone/>
            </a:pPr>
            <a:r>
              <a:rPr lang="en-US" sz="1800" dirty="0">
                <a:highlight>
                  <a:srgbClr val="C0C0C0"/>
                </a:highlight>
              </a:rPr>
              <a:t>Documents &gt; GitHub &gt; yair-franco.github.io</a:t>
            </a:r>
          </a:p>
        </p:txBody>
      </p:sp>
      <p:pic>
        <p:nvPicPr>
          <p:cNvPr id="5" name="Picture 4">
            <a:extLst>
              <a:ext uri="{FF2B5EF4-FFF2-40B4-BE49-F238E27FC236}">
                <a16:creationId xmlns:a16="http://schemas.microsoft.com/office/drawing/2014/main" id="{8826F2B9-C387-64EA-99B7-2A10BBBF5C36}"/>
              </a:ext>
            </a:extLst>
          </p:cNvPr>
          <p:cNvPicPr>
            <a:picLocks noChangeAspect="1"/>
          </p:cNvPicPr>
          <p:nvPr/>
        </p:nvPicPr>
        <p:blipFill>
          <a:blip r:embed="rId2"/>
          <a:stretch>
            <a:fillRect/>
          </a:stretch>
        </p:blipFill>
        <p:spPr>
          <a:xfrm>
            <a:off x="6868885" y="0"/>
            <a:ext cx="4821465" cy="6813932"/>
          </a:xfrm>
          <a:prstGeom prst="rect">
            <a:avLst/>
          </a:prstGeom>
        </p:spPr>
      </p:pic>
    </p:spTree>
    <p:extLst>
      <p:ext uri="{BB962C8B-B14F-4D97-AF65-F5344CB8AC3E}">
        <p14:creationId xmlns:p14="http://schemas.microsoft.com/office/powerpoint/2010/main" val="2544171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E2D5A-C692-7AB7-B23D-099CA829E2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C2DAD3-A0C4-91D8-9B23-6E09D54A4A80}"/>
              </a:ext>
            </a:extLst>
          </p:cNvPr>
          <p:cNvSpPr>
            <a:spLocks noGrp="1"/>
          </p:cNvSpPr>
          <p:nvPr>
            <p:ph type="title"/>
          </p:nvPr>
        </p:nvSpPr>
        <p:spPr/>
        <p:txBody>
          <a:bodyPr/>
          <a:lstStyle/>
          <a:p>
            <a:r>
              <a:rPr lang="en-US" dirty="0"/>
              <a:t>Setting Up Your Workflow</a:t>
            </a:r>
          </a:p>
        </p:txBody>
      </p:sp>
      <p:sp>
        <p:nvSpPr>
          <p:cNvPr id="3" name="Content Placeholder 2">
            <a:extLst>
              <a:ext uri="{FF2B5EF4-FFF2-40B4-BE49-F238E27FC236}">
                <a16:creationId xmlns:a16="http://schemas.microsoft.com/office/drawing/2014/main" id="{1B2C4EE0-61A3-B746-EFFC-810713200BE7}"/>
              </a:ext>
            </a:extLst>
          </p:cNvPr>
          <p:cNvSpPr>
            <a:spLocks noGrp="1"/>
          </p:cNvSpPr>
          <p:nvPr>
            <p:ph idx="1"/>
          </p:nvPr>
        </p:nvSpPr>
        <p:spPr>
          <a:xfrm>
            <a:off x="838200" y="1825625"/>
            <a:ext cx="5529943" cy="4351338"/>
          </a:xfrm>
        </p:spPr>
        <p:txBody>
          <a:bodyPr/>
          <a:lstStyle/>
          <a:p>
            <a:pPr marL="0" indent="0">
              <a:buNone/>
            </a:pPr>
            <a:r>
              <a:rPr lang="en-US" u="sng" dirty="0"/>
              <a:t>Creating your web dev environment</a:t>
            </a:r>
          </a:p>
          <a:p>
            <a:pPr marL="0" indent="0">
              <a:buNone/>
            </a:pPr>
            <a:r>
              <a:rPr lang="en-US" sz="1800" dirty="0"/>
              <a:t>You should now see a project in VS Code containing a single ‘.</a:t>
            </a:r>
            <a:r>
              <a:rPr lang="en-US" sz="1800" dirty="0" err="1"/>
              <a:t>gitattributes</a:t>
            </a:r>
            <a:r>
              <a:rPr lang="en-US" sz="1800" dirty="0"/>
              <a:t>’ file. We’ll leave that little guy alone, it’s for GitHub.</a:t>
            </a:r>
          </a:p>
          <a:p>
            <a:r>
              <a:rPr lang="en-US" dirty="0"/>
              <a:t>Right click on the file explorer and create a new file</a:t>
            </a:r>
          </a:p>
          <a:p>
            <a:r>
              <a:rPr lang="en-US" dirty="0"/>
              <a:t>Name the file ‘</a:t>
            </a:r>
            <a:r>
              <a:rPr lang="en-US" dirty="0" err="1"/>
              <a:t>index.html</a:t>
            </a:r>
            <a:r>
              <a:rPr lang="en-US" dirty="0"/>
              <a:t>’</a:t>
            </a:r>
          </a:p>
          <a:p>
            <a:pPr marL="0" indent="0">
              <a:buNone/>
            </a:pPr>
            <a:r>
              <a:rPr lang="en-US" sz="1800" dirty="0"/>
              <a:t>When a browser opens a file directory, it defaults to loading the ‘</a:t>
            </a:r>
            <a:r>
              <a:rPr lang="en-US" sz="1800" dirty="0" err="1"/>
              <a:t>index.html</a:t>
            </a:r>
            <a:r>
              <a:rPr lang="en-US" sz="1800" dirty="0"/>
              <a:t>’ file as a page. Otherwise, it will not know what the default page is.</a:t>
            </a:r>
          </a:p>
        </p:txBody>
      </p:sp>
      <p:pic>
        <p:nvPicPr>
          <p:cNvPr id="6" name="Picture 5">
            <a:extLst>
              <a:ext uri="{FF2B5EF4-FFF2-40B4-BE49-F238E27FC236}">
                <a16:creationId xmlns:a16="http://schemas.microsoft.com/office/drawing/2014/main" id="{F4C8BFA3-D8F3-1016-FE21-5CD4018FF860}"/>
              </a:ext>
            </a:extLst>
          </p:cNvPr>
          <p:cNvPicPr>
            <a:picLocks noChangeAspect="1"/>
          </p:cNvPicPr>
          <p:nvPr/>
        </p:nvPicPr>
        <p:blipFill>
          <a:blip r:embed="rId2"/>
          <a:stretch>
            <a:fillRect/>
          </a:stretch>
        </p:blipFill>
        <p:spPr>
          <a:xfrm>
            <a:off x="7347857" y="57691"/>
            <a:ext cx="4487636" cy="3371309"/>
          </a:xfrm>
          <a:prstGeom prst="rect">
            <a:avLst/>
          </a:prstGeom>
        </p:spPr>
      </p:pic>
      <p:pic>
        <p:nvPicPr>
          <p:cNvPr id="8" name="Picture 7">
            <a:extLst>
              <a:ext uri="{FF2B5EF4-FFF2-40B4-BE49-F238E27FC236}">
                <a16:creationId xmlns:a16="http://schemas.microsoft.com/office/drawing/2014/main" id="{336BE1F7-DE00-7F16-168D-9351BB850314}"/>
              </a:ext>
            </a:extLst>
          </p:cNvPr>
          <p:cNvPicPr>
            <a:picLocks noChangeAspect="1"/>
          </p:cNvPicPr>
          <p:nvPr/>
        </p:nvPicPr>
        <p:blipFill rotWithShape="1">
          <a:blip r:embed="rId3"/>
          <a:srcRect t="2" b="14281"/>
          <a:stretch/>
        </p:blipFill>
        <p:spPr>
          <a:xfrm>
            <a:off x="7347857" y="3429000"/>
            <a:ext cx="4487636" cy="3429000"/>
          </a:xfrm>
          <a:prstGeom prst="rect">
            <a:avLst/>
          </a:prstGeom>
        </p:spPr>
      </p:pic>
    </p:spTree>
    <p:extLst>
      <p:ext uri="{BB962C8B-B14F-4D97-AF65-F5344CB8AC3E}">
        <p14:creationId xmlns:p14="http://schemas.microsoft.com/office/powerpoint/2010/main" val="22504470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56410-6336-381C-B2F0-8DE474DB62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75AEA3-A4D2-DCF8-9825-9E4DBD4AA2F0}"/>
              </a:ext>
            </a:extLst>
          </p:cNvPr>
          <p:cNvSpPr>
            <a:spLocks noGrp="1"/>
          </p:cNvSpPr>
          <p:nvPr>
            <p:ph type="title"/>
          </p:nvPr>
        </p:nvSpPr>
        <p:spPr/>
        <p:txBody>
          <a:bodyPr/>
          <a:lstStyle/>
          <a:p>
            <a:r>
              <a:rPr lang="en-US" dirty="0"/>
              <a:t>Setting Up Your Workflow</a:t>
            </a:r>
          </a:p>
        </p:txBody>
      </p:sp>
      <p:sp>
        <p:nvSpPr>
          <p:cNvPr id="3" name="Content Placeholder 2">
            <a:extLst>
              <a:ext uri="{FF2B5EF4-FFF2-40B4-BE49-F238E27FC236}">
                <a16:creationId xmlns:a16="http://schemas.microsoft.com/office/drawing/2014/main" id="{415378DB-DC5D-4669-6618-CA64EBA70BD3}"/>
              </a:ext>
            </a:extLst>
          </p:cNvPr>
          <p:cNvSpPr>
            <a:spLocks noGrp="1"/>
          </p:cNvSpPr>
          <p:nvPr>
            <p:ph idx="1"/>
          </p:nvPr>
        </p:nvSpPr>
        <p:spPr>
          <a:xfrm>
            <a:off x="838200" y="1825625"/>
            <a:ext cx="5529943" cy="4351338"/>
          </a:xfrm>
        </p:spPr>
        <p:txBody>
          <a:bodyPr/>
          <a:lstStyle/>
          <a:p>
            <a:pPr marL="0" indent="0">
              <a:buNone/>
            </a:pPr>
            <a:r>
              <a:rPr lang="en-US" u="sng" dirty="0"/>
              <a:t>Creating your web dev environment</a:t>
            </a:r>
          </a:p>
          <a:p>
            <a:pPr marL="0" indent="0">
              <a:buNone/>
            </a:pPr>
            <a:r>
              <a:rPr lang="en-US" sz="1800" dirty="0"/>
              <a:t>This ‘</a:t>
            </a:r>
            <a:r>
              <a:rPr lang="en-US" sz="1800" dirty="0" err="1"/>
              <a:t>index.html</a:t>
            </a:r>
            <a:r>
              <a:rPr lang="en-US" sz="1800" dirty="0"/>
              <a:t>’ file in the root of your depository ill be your </a:t>
            </a:r>
            <a:r>
              <a:rPr lang="en-US" sz="1800" u="sng" dirty="0"/>
              <a:t>homepage</a:t>
            </a:r>
            <a:r>
              <a:rPr lang="en-US" sz="1800" dirty="0"/>
              <a:t>. Different pages on your site will be on different folders, with their own index pages.</a:t>
            </a:r>
          </a:p>
        </p:txBody>
      </p:sp>
      <p:pic>
        <p:nvPicPr>
          <p:cNvPr id="5" name="Picture 4">
            <a:extLst>
              <a:ext uri="{FF2B5EF4-FFF2-40B4-BE49-F238E27FC236}">
                <a16:creationId xmlns:a16="http://schemas.microsoft.com/office/drawing/2014/main" id="{B35D1169-A0E7-8068-F75B-D5A6C8EC67AB}"/>
              </a:ext>
            </a:extLst>
          </p:cNvPr>
          <p:cNvPicPr>
            <a:picLocks noChangeAspect="1"/>
          </p:cNvPicPr>
          <p:nvPr/>
        </p:nvPicPr>
        <p:blipFill>
          <a:blip r:embed="rId2"/>
          <a:stretch>
            <a:fillRect/>
          </a:stretch>
        </p:blipFill>
        <p:spPr>
          <a:xfrm>
            <a:off x="6730227" y="1589314"/>
            <a:ext cx="4944701" cy="4351337"/>
          </a:xfrm>
          <a:prstGeom prst="rect">
            <a:avLst/>
          </a:prstGeom>
        </p:spPr>
      </p:pic>
    </p:spTree>
    <p:extLst>
      <p:ext uri="{BB962C8B-B14F-4D97-AF65-F5344CB8AC3E}">
        <p14:creationId xmlns:p14="http://schemas.microsoft.com/office/powerpoint/2010/main" val="1073039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7EC6F-30BF-C241-8B9C-89A95F577C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8DD94C-0EDA-6880-EDAA-860E071BBC37}"/>
              </a:ext>
            </a:extLst>
          </p:cNvPr>
          <p:cNvSpPr>
            <a:spLocks noGrp="1"/>
          </p:cNvSpPr>
          <p:nvPr>
            <p:ph type="title"/>
          </p:nvPr>
        </p:nvSpPr>
        <p:spPr/>
        <p:txBody>
          <a:bodyPr/>
          <a:lstStyle/>
          <a:p>
            <a:r>
              <a:rPr lang="en-US" dirty="0"/>
              <a:t>Setting Up Your Workflow</a:t>
            </a:r>
          </a:p>
        </p:txBody>
      </p:sp>
      <p:sp>
        <p:nvSpPr>
          <p:cNvPr id="3" name="Content Placeholder 2">
            <a:extLst>
              <a:ext uri="{FF2B5EF4-FFF2-40B4-BE49-F238E27FC236}">
                <a16:creationId xmlns:a16="http://schemas.microsoft.com/office/drawing/2014/main" id="{1085FC99-C181-7976-5FBF-D179D4457A1F}"/>
              </a:ext>
            </a:extLst>
          </p:cNvPr>
          <p:cNvSpPr>
            <a:spLocks noGrp="1"/>
          </p:cNvSpPr>
          <p:nvPr>
            <p:ph idx="1"/>
          </p:nvPr>
        </p:nvSpPr>
        <p:spPr>
          <a:xfrm>
            <a:off x="838200" y="1825625"/>
            <a:ext cx="10765971" cy="4351338"/>
          </a:xfrm>
        </p:spPr>
        <p:txBody>
          <a:bodyPr/>
          <a:lstStyle/>
          <a:p>
            <a:pPr marL="0" indent="0">
              <a:buNone/>
            </a:pPr>
            <a:r>
              <a:rPr lang="en-US" u="sng" dirty="0"/>
              <a:t>Creating your web dev environment</a:t>
            </a:r>
          </a:p>
          <a:p>
            <a:pPr marL="0" indent="0">
              <a:buNone/>
            </a:pPr>
            <a:r>
              <a:rPr lang="en-US" sz="1800" dirty="0"/>
              <a:t>Let’s write a really basic web page to get you familiar with your workflow.</a:t>
            </a:r>
          </a:p>
          <a:p>
            <a:pPr marL="0" indent="0">
              <a:buNone/>
            </a:pPr>
            <a:r>
              <a:rPr lang="en-US" sz="1800" dirty="0"/>
              <a:t>For brevity, I will skip detailed explanations for html code. Just follow along and search up how html works if you are not familiar.</a:t>
            </a:r>
          </a:p>
          <a:p>
            <a:r>
              <a:rPr lang="en-US" u="sng" dirty="0"/>
              <a:t>Every good HTML file starts with</a:t>
            </a:r>
          </a:p>
          <a:p>
            <a:pPr marL="0" indent="0" algn="ctr">
              <a:buNone/>
            </a:pPr>
            <a:r>
              <a:rPr lang="en-US" sz="2000" dirty="0">
                <a:highlight>
                  <a:srgbClr val="C0C0C0"/>
                </a:highlight>
                <a:latin typeface="Courier New" panose="02070309020205020404" pitchFamily="49" charset="0"/>
                <a:cs typeface="Courier New" panose="02070309020205020404" pitchFamily="49" charset="0"/>
              </a:rPr>
              <a:t>&lt;!DOCTYPE html&gt;</a:t>
            </a:r>
          </a:p>
        </p:txBody>
      </p:sp>
      <p:pic>
        <p:nvPicPr>
          <p:cNvPr id="4" name="Picture 3">
            <a:extLst>
              <a:ext uri="{FF2B5EF4-FFF2-40B4-BE49-F238E27FC236}">
                <a16:creationId xmlns:a16="http://schemas.microsoft.com/office/drawing/2014/main" id="{B7626C60-FD26-D923-3BD1-9E37A6AFF1A3}"/>
              </a:ext>
            </a:extLst>
          </p:cNvPr>
          <p:cNvPicPr>
            <a:picLocks noChangeAspect="1"/>
          </p:cNvPicPr>
          <p:nvPr/>
        </p:nvPicPr>
        <p:blipFill>
          <a:blip r:embed="rId2"/>
          <a:stretch>
            <a:fillRect/>
          </a:stretch>
        </p:blipFill>
        <p:spPr>
          <a:xfrm>
            <a:off x="89316" y="5055053"/>
            <a:ext cx="12013367" cy="1703161"/>
          </a:xfrm>
          <a:prstGeom prst="rect">
            <a:avLst/>
          </a:prstGeom>
        </p:spPr>
      </p:pic>
    </p:spTree>
    <p:extLst>
      <p:ext uri="{BB962C8B-B14F-4D97-AF65-F5344CB8AC3E}">
        <p14:creationId xmlns:p14="http://schemas.microsoft.com/office/powerpoint/2010/main" val="2746010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0AEAF-118C-8B2B-43EB-47B5C4B6EF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E00C6D-9F5C-A4E7-5391-E4F898DC32E2}"/>
              </a:ext>
            </a:extLst>
          </p:cNvPr>
          <p:cNvSpPr>
            <a:spLocks noGrp="1"/>
          </p:cNvSpPr>
          <p:nvPr>
            <p:ph type="title"/>
          </p:nvPr>
        </p:nvSpPr>
        <p:spPr/>
        <p:txBody>
          <a:bodyPr/>
          <a:lstStyle/>
          <a:p>
            <a:r>
              <a:rPr lang="en-US" dirty="0"/>
              <a:t>Setting Up Your Workflow</a:t>
            </a:r>
          </a:p>
        </p:txBody>
      </p:sp>
      <p:sp>
        <p:nvSpPr>
          <p:cNvPr id="3" name="Content Placeholder 2">
            <a:extLst>
              <a:ext uri="{FF2B5EF4-FFF2-40B4-BE49-F238E27FC236}">
                <a16:creationId xmlns:a16="http://schemas.microsoft.com/office/drawing/2014/main" id="{5FA904E4-991D-DD5D-AF7B-4CCB3E44CBE6}"/>
              </a:ext>
            </a:extLst>
          </p:cNvPr>
          <p:cNvSpPr>
            <a:spLocks noGrp="1"/>
          </p:cNvSpPr>
          <p:nvPr>
            <p:ph idx="1"/>
          </p:nvPr>
        </p:nvSpPr>
        <p:spPr>
          <a:xfrm>
            <a:off x="838199" y="1825625"/>
            <a:ext cx="10167257" cy="4351338"/>
          </a:xfrm>
        </p:spPr>
        <p:txBody>
          <a:bodyPr/>
          <a:lstStyle/>
          <a:p>
            <a:pPr marL="0" indent="0">
              <a:buNone/>
            </a:pPr>
            <a:r>
              <a:rPr lang="en-US" u="sng" dirty="0"/>
              <a:t>Creating your web dev environment</a:t>
            </a:r>
          </a:p>
          <a:p>
            <a:pPr marL="0" indent="0">
              <a:buNone/>
            </a:pPr>
            <a:r>
              <a:rPr lang="en-US" sz="1800" dirty="0">
                <a:cs typeface="Courier New" panose="02070309020205020404" pitchFamily="49" charset="0"/>
              </a:rPr>
              <a:t>Let’s write the head of your page. This contains the information that the browser reads about the site. Note the bracket and slash notation for opening and closing html elements.</a:t>
            </a:r>
          </a:p>
          <a:p>
            <a:pPr marL="0" indent="0">
              <a:buNone/>
            </a:pPr>
            <a:r>
              <a:rPr lang="en-US" sz="1800" dirty="0">
                <a:highlight>
                  <a:srgbClr val="C0C0C0"/>
                </a:highlight>
                <a:latin typeface="Courier New" panose="02070309020205020404" pitchFamily="49" charset="0"/>
                <a:cs typeface="Courier New" panose="02070309020205020404" pitchFamily="49" charset="0"/>
              </a:rPr>
              <a:t>&lt;head&gt;</a:t>
            </a:r>
          </a:p>
          <a:p>
            <a:pPr marL="0" indent="0">
              <a:buNone/>
            </a:pPr>
            <a:r>
              <a:rPr lang="en-US" sz="1800" dirty="0">
                <a:highlight>
                  <a:srgbClr val="C0C0C0"/>
                </a:highlight>
                <a:latin typeface="Courier New" panose="02070309020205020404" pitchFamily="49" charset="0"/>
                <a:cs typeface="Courier New" panose="02070309020205020404" pitchFamily="49" charset="0"/>
              </a:rPr>
              <a:t>  &lt;title&gt;{Your website’s name}&lt;/title&gt;</a:t>
            </a:r>
          </a:p>
          <a:p>
            <a:pPr marL="0" indent="0">
              <a:buNone/>
            </a:pPr>
            <a:r>
              <a:rPr lang="en-US" sz="1800" dirty="0">
                <a:highlight>
                  <a:srgbClr val="C0C0C0"/>
                </a:highlight>
                <a:latin typeface="Courier New" panose="02070309020205020404" pitchFamily="49" charset="0"/>
                <a:cs typeface="Courier New" panose="02070309020205020404" pitchFamily="49" charset="0"/>
              </a:rPr>
              <a:t>&lt;/head&gt;</a:t>
            </a:r>
          </a:p>
          <a:p>
            <a:pPr marL="0" indent="0">
              <a:buNone/>
            </a:pPr>
            <a:r>
              <a:rPr lang="en-US" sz="1200" dirty="0">
                <a:cs typeface="Courier New" panose="02070309020205020404" pitchFamily="49" charset="0"/>
              </a:rPr>
              <a:t>‘title’ is used to name the browser tab the page is on.</a:t>
            </a:r>
          </a:p>
        </p:txBody>
      </p:sp>
      <p:pic>
        <p:nvPicPr>
          <p:cNvPr id="5" name="Picture 4">
            <a:extLst>
              <a:ext uri="{FF2B5EF4-FFF2-40B4-BE49-F238E27FC236}">
                <a16:creationId xmlns:a16="http://schemas.microsoft.com/office/drawing/2014/main" id="{3B932176-634C-3873-4328-5E853089F920}"/>
              </a:ext>
            </a:extLst>
          </p:cNvPr>
          <p:cNvPicPr>
            <a:picLocks noChangeAspect="1"/>
          </p:cNvPicPr>
          <p:nvPr/>
        </p:nvPicPr>
        <p:blipFill>
          <a:blip r:embed="rId2"/>
          <a:stretch>
            <a:fillRect/>
          </a:stretch>
        </p:blipFill>
        <p:spPr>
          <a:xfrm>
            <a:off x="1739835" y="4578577"/>
            <a:ext cx="8712329" cy="1598386"/>
          </a:xfrm>
          <a:prstGeom prst="rect">
            <a:avLst/>
          </a:prstGeom>
        </p:spPr>
      </p:pic>
    </p:spTree>
    <p:extLst>
      <p:ext uri="{BB962C8B-B14F-4D97-AF65-F5344CB8AC3E}">
        <p14:creationId xmlns:p14="http://schemas.microsoft.com/office/powerpoint/2010/main" val="5614712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7BB22-89CE-3256-0B16-70D73EE34F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9EEF0F-25F1-9B08-8744-1D5C78B05C3B}"/>
              </a:ext>
            </a:extLst>
          </p:cNvPr>
          <p:cNvSpPr>
            <a:spLocks noGrp="1"/>
          </p:cNvSpPr>
          <p:nvPr>
            <p:ph type="title"/>
          </p:nvPr>
        </p:nvSpPr>
        <p:spPr/>
        <p:txBody>
          <a:bodyPr/>
          <a:lstStyle/>
          <a:p>
            <a:r>
              <a:rPr lang="en-US" dirty="0"/>
              <a:t>Setting Up Your Workflow</a:t>
            </a:r>
          </a:p>
        </p:txBody>
      </p:sp>
      <p:sp>
        <p:nvSpPr>
          <p:cNvPr id="3" name="Content Placeholder 2">
            <a:extLst>
              <a:ext uri="{FF2B5EF4-FFF2-40B4-BE49-F238E27FC236}">
                <a16:creationId xmlns:a16="http://schemas.microsoft.com/office/drawing/2014/main" id="{3257A3C0-53CD-1F62-E53F-F3D4396084CE}"/>
              </a:ext>
            </a:extLst>
          </p:cNvPr>
          <p:cNvSpPr>
            <a:spLocks noGrp="1"/>
          </p:cNvSpPr>
          <p:nvPr>
            <p:ph idx="1"/>
          </p:nvPr>
        </p:nvSpPr>
        <p:spPr>
          <a:xfrm>
            <a:off x="838200" y="1825625"/>
            <a:ext cx="4811486" cy="4351338"/>
          </a:xfrm>
        </p:spPr>
        <p:txBody>
          <a:bodyPr/>
          <a:lstStyle/>
          <a:p>
            <a:pPr marL="0" indent="0">
              <a:buNone/>
            </a:pPr>
            <a:r>
              <a:rPr lang="en-US" u="sng" dirty="0"/>
              <a:t>Creating your web dev environment</a:t>
            </a:r>
          </a:p>
          <a:p>
            <a:pPr marL="0" indent="0">
              <a:buNone/>
            </a:pPr>
            <a:r>
              <a:rPr lang="en-US" sz="1800" dirty="0">
                <a:cs typeface="Courier New" panose="02070309020205020404" pitchFamily="49" charset="0"/>
              </a:rPr>
              <a:t>Now for the body of the site. This is what is actually displayed on the browser page.</a:t>
            </a:r>
          </a:p>
          <a:p>
            <a:pPr marL="0" indent="0">
              <a:buNone/>
            </a:pPr>
            <a:r>
              <a:rPr lang="en-US" sz="1800" dirty="0">
                <a:highlight>
                  <a:srgbClr val="C0C0C0"/>
                </a:highlight>
                <a:latin typeface="Courier New" panose="02070309020205020404" pitchFamily="49" charset="0"/>
                <a:cs typeface="Courier New" panose="02070309020205020404" pitchFamily="49" charset="0"/>
              </a:rPr>
              <a:t>&lt;body&gt;</a:t>
            </a:r>
          </a:p>
          <a:p>
            <a:pPr marL="0" indent="0">
              <a:buNone/>
            </a:pPr>
            <a:r>
              <a:rPr lang="en-US" sz="1800" dirty="0">
                <a:highlight>
                  <a:srgbClr val="C0C0C0"/>
                </a:highlight>
                <a:latin typeface="Courier New" panose="02070309020205020404" pitchFamily="49" charset="0"/>
                <a:cs typeface="Courier New" panose="02070309020205020404" pitchFamily="49" charset="0"/>
              </a:rPr>
              <a:t>  &lt;h1&gt;{some text}&lt;/h1&gt;</a:t>
            </a:r>
          </a:p>
          <a:p>
            <a:pPr marL="0" indent="0">
              <a:buNone/>
            </a:pPr>
            <a:r>
              <a:rPr lang="en-US" sz="1800" dirty="0">
                <a:highlight>
                  <a:srgbClr val="C0C0C0"/>
                </a:highlight>
                <a:latin typeface="Courier New" panose="02070309020205020404" pitchFamily="49" charset="0"/>
                <a:cs typeface="Courier New" panose="02070309020205020404" pitchFamily="49" charset="0"/>
              </a:rPr>
              <a:t>  &lt;p&gt;{some text}&lt;/p&gt;</a:t>
            </a:r>
          </a:p>
          <a:p>
            <a:pPr marL="0" indent="0">
              <a:buNone/>
            </a:pPr>
            <a:r>
              <a:rPr lang="en-US" sz="1800" dirty="0">
                <a:highlight>
                  <a:srgbClr val="C0C0C0"/>
                </a:highlight>
                <a:latin typeface="Courier New" panose="02070309020205020404" pitchFamily="49" charset="0"/>
                <a:cs typeface="Courier New" panose="02070309020205020404" pitchFamily="49" charset="0"/>
              </a:rPr>
              <a:t>&lt;/body&gt;</a:t>
            </a:r>
          </a:p>
          <a:p>
            <a:pPr marL="0" indent="0">
              <a:buNone/>
            </a:pPr>
            <a:r>
              <a:rPr lang="en-US" sz="1200" dirty="0">
                <a:cs typeface="Courier New" panose="02070309020205020404" pitchFamily="49" charset="0"/>
              </a:rPr>
              <a:t>‘h1’ and ‘p’ are header and paragraph tags</a:t>
            </a:r>
          </a:p>
        </p:txBody>
      </p:sp>
      <p:pic>
        <p:nvPicPr>
          <p:cNvPr id="4" name="Picture 3">
            <a:extLst>
              <a:ext uri="{FF2B5EF4-FFF2-40B4-BE49-F238E27FC236}">
                <a16:creationId xmlns:a16="http://schemas.microsoft.com/office/drawing/2014/main" id="{61D9B9CC-EE6C-BF02-8E84-EF440BA7E6A6}"/>
              </a:ext>
            </a:extLst>
          </p:cNvPr>
          <p:cNvPicPr>
            <a:picLocks noChangeAspect="1"/>
          </p:cNvPicPr>
          <p:nvPr/>
        </p:nvPicPr>
        <p:blipFill>
          <a:blip r:embed="rId2"/>
          <a:srcRect r="15594"/>
          <a:stretch/>
        </p:blipFill>
        <p:spPr>
          <a:xfrm>
            <a:off x="4795445" y="3597501"/>
            <a:ext cx="7124413" cy="2376261"/>
          </a:xfrm>
          <a:prstGeom prst="rect">
            <a:avLst/>
          </a:prstGeom>
        </p:spPr>
      </p:pic>
    </p:spTree>
    <p:extLst>
      <p:ext uri="{BB962C8B-B14F-4D97-AF65-F5344CB8AC3E}">
        <p14:creationId xmlns:p14="http://schemas.microsoft.com/office/powerpoint/2010/main" val="17496806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192AF-6013-9F3F-2304-3F01505BF8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FF9D98-28BC-E44C-DBC3-FF0AFCC008BC}"/>
              </a:ext>
            </a:extLst>
          </p:cNvPr>
          <p:cNvSpPr>
            <a:spLocks noGrp="1"/>
          </p:cNvSpPr>
          <p:nvPr>
            <p:ph type="title"/>
          </p:nvPr>
        </p:nvSpPr>
        <p:spPr/>
        <p:txBody>
          <a:bodyPr/>
          <a:lstStyle/>
          <a:p>
            <a:r>
              <a:rPr lang="en-US" dirty="0"/>
              <a:t>Setting Up Your Workflow</a:t>
            </a:r>
          </a:p>
        </p:txBody>
      </p:sp>
      <p:sp>
        <p:nvSpPr>
          <p:cNvPr id="3" name="Content Placeholder 2">
            <a:extLst>
              <a:ext uri="{FF2B5EF4-FFF2-40B4-BE49-F238E27FC236}">
                <a16:creationId xmlns:a16="http://schemas.microsoft.com/office/drawing/2014/main" id="{04F10B6F-3BF7-0009-6C38-A0EA11273F07}"/>
              </a:ext>
            </a:extLst>
          </p:cNvPr>
          <p:cNvSpPr>
            <a:spLocks noGrp="1"/>
          </p:cNvSpPr>
          <p:nvPr>
            <p:ph idx="1"/>
          </p:nvPr>
        </p:nvSpPr>
        <p:spPr>
          <a:xfrm>
            <a:off x="838200" y="1825625"/>
            <a:ext cx="4290274" cy="4351338"/>
          </a:xfrm>
        </p:spPr>
        <p:txBody>
          <a:bodyPr/>
          <a:lstStyle/>
          <a:p>
            <a:pPr marL="0" indent="0">
              <a:buNone/>
            </a:pPr>
            <a:r>
              <a:rPr lang="en-US" u="sng" dirty="0"/>
              <a:t>Creating your web dev environment</a:t>
            </a:r>
          </a:p>
          <a:p>
            <a:pPr marL="0" indent="0">
              <a:buNone/>
            </a:pPr>
            <a:r>
              <a:rPr lang="en-US" sz="1800" dirty="0">
                <a:cs typeface="Courier New" panose="02070309020205020404" pitchFamily="49" charset="0"/>
              </a:rPr>
              <a:t>This page is ready to be opened!</a:t>
            </a:r>
          </a:p>
          <a:p>
            <a:r>
              <a:rPr lang="en-US" dirty="0">
                <a:cs typeface="Courier New" panose="02070309020205020404" pitchFamily="49" charset="0"/>
              </a:rPr>
              <a:t>Open the index.html file from your computer’s file explorer</a:t>
            </a:r>
          </a:p>
          <a:p>
            <a:pPr lvl="1"/>
            <a:r>
              <a:rPr lang="en-US" dirty="0">
                <a:cs typeface="Courier New" panose="02070309020205020404" pitchFamily="49" charset="0"/>
              </a:rPr>
              <a:t>It should open on your default browser</a:t>
            </a:r>
          </a:p>
        </p:txBody>
      </p:sp>
      <p:pic>
        <p:nvPicPr>
          <p:cNvPr id="5" name="Picture 4">
            <a:extLst>
              <a:ext uri="{FF2B5EF4-FFF2-40B4-BE49-F238E27FC236}">
                <a16:creationId xmlns:a16="http://schemas.microsoft.com/office/drawing/2014/main" id="{8A60E514-2A22-619A-57F5-5E1F35D30706}"/>
              </a:ext>
            </a:extLst>
          </p:cNvPr>
          <p:cNvPicPr>
            <a:picLocks noChangeAspect="1"/>
          </p:cNvPicPr>
          <p:nvPr/>
        </p:nvPicPr>
        <p:blipFill>
          <a:blip r:embed="rId2"/>
          <a:stretch>
            <a:fillRect/>
          </a:stretch>
        </p:blipFill>
        <p:spPr>
          <a:xfrm>
            <a:off x="7772589" y="272029"/>
            <a:ext cx="3272782" cy="2567441"/>
          </a:xfrm>
          <a:prstGeom prst="rect">
            <a:avLst/>
          </a:prstGeom>
        </p:spPr>
      </p:pic>
      <p:pic>
        <p:nvPicPr>
          <p:cNvPr id="7" name="Picture 6">
            <a:extLst>
              <a:ext uri="{FF2B5EF4-FFF2-40B4-BE49-F238E27FC236}">
                <a16:creationId xmlns:a16="http://schemas.microsoft.com/office/drawing/2014/main" id="{F24A4AB1-27BA-CE40-4AC6-317D88404FDC}"/>
              </a:ext>
            </a:extLst>
          </p:cNvPr>
          <p:cNvPicPr>
            <a:picLocks noChangeAspect="1"/>
          </p:cNvPicPr>
          <p:nvPr/>
        </p:nvPicPr>
        <p:blipFill>
          <a:blip r:embed="rId3"/>
          <a:srcRect b="50922"/>
          <a:stretch/>
        </p:blipFill>
        <p:spPr>
          <a:xfrm>
            <a:off x="5436903" y="3633789"/>
            <a:ext cx="6755097" cy="3224211"/>
          </a:xfrm>
          <a:prstGeom prst="rect">
            <a:avLst/>
          </a:prstGeom>
        </p:spPr>
      </p:pic>
      <p:cxnSp>
        <p:nvCxnSpPr>
          <p:cNvPr id="8" name="Straight Arrow Connector 7">
            <a:extLst>
              <a:ext uri="{FF2B5EF4-FFF2-40B4-BE49-F238E27FC236}">
                <a16:creationId xmlns:a16="http://schemas.microsoft.com/office/drawing/2014/main" id="{3D7A3687-6285-FF1C-241C-F75AF6730CB2}"/>
              </a:ext>
            </a:extLst>
          </p:cNvPr>
          <p:cNvCxnSpPr>
            <a:cxnSpLocks/>
          </p:cNvCxnSpPr>
          <p:nvPr/>
        </p:nvCxnSpPr>
        <p:spPr>
          <a:xfrm>
            <a:off x="8695218" y="2721429"/>
            <a:ext cx="0" cy="497037"/>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73334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C592D-228F-C529-B680-CE83BC79FE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6A874A-1925-58C5-5B5E-EAB121E3E744}"/>
              </a:ext>
            </a:extLst>
          </p:cNvPr>
          <p:cNvSpPr>
            <a:spLocks noGrp="1"/>
          </p:cNvSpPr>
          <p:nvPr>
            <p:ph type="title"/>
          </p:nvPr>
        </p:nvSpPr>
        <p:spPr/>
        <p:txBody>
          <a:bodyPr/>
          <a:lstStyle/>
          <a:p>
            <a:r>
              <a:rPr lang="en-US" dirty="0"/>
              <a:t>Setting Up Your Workflow</a:t>
            </a:r>
          </a:p>
        </p:txBody>
      </p:sp>
      <p:sp>
        <p:nvSpPr>
          <p:cNvPr id="3" name="Content Placeholder 2">
            <a:extLst>
              <a:ext uri="{FF2B5EF4-FFF2-40B4-BE49-F238E27FC236}">
                <a16:creationId xmlns:a16="http://schemas.microsoft.com/office/drawing/2014/main" id="{2B91B324-C893-228D-4162-046E08419244}"/>
              </a:ext>
            </a:extLst>
          </p:cNvPr>
          <p:cNvSpPr>
            <a:spLocks noGrp="1"/>
          </p:cNvSpPr>
          <p:nvPr>
            <p:ph idx="1"/>
          </p:nvPr>
        </p:nvSpPr>
        <p:spPr>
          <a:xfrm>
            <a:off x="838200" y="1825625"/>
            <a:ext cx="5083266" cy="4351338"/>
          </a:xfrm>
        </p:spPr>
        <p:txBody>
          <a:bodyPr>
            <a:normAutofit/>
          </a:bodyPr>
          <a:lstStyle/>
          <a:p>
            <a:pPr marL="0" indent="0">
              <a:buNone/>
            </a:pPr>
            <a:r>
              <a:rPr lang="en-US" u="sng" dirty="0"/>
              <a:t>Creating your web dev environment</a:t>
            </a:r>
          </a:p>
          <a:p>
            <a:pPr marL="0" indent="0">
              <a:buNone/>
            </a:pPr>
            <a:r>
              <a:rPr lang="en-US" sz="1800" dirty="0">
                <a:cs typeface="Courier New" panose="02070309020205020404" pitchFamily="49" charset="0"/>
              </a:rPr>
              <a:t>Opening the page from your local files is the easiest way to see your site.</a:t>
            </a:r>
          </a:p>
          <a:p>
            <a:pPr marL="0" indent="0">
              <a:buNone/>
            </a:pPr>
            <a:r>
              <a:rPr lang="en-US" sz="1800" dirty="0">
                <a:cs typeface="Courier New" panose="02070309020205020404" pitchFamily="49" charset="0"/>
              </a:rPr>
              <a:t>However, if you implement scripts with multiple files, or that fetch data from APIs, you’ll run into issues testing them. </a:t>
            </a:r>
          </a:p>
          <a:p>
            <a:pPr marL="0" indent="0">
              <a:buNone/>
            </a:pPr>
            <a:r>
              <a:rPr lang="en-US" sz="1800" dirty="0">
                <a:cs typeface="Courier New" panose="02070309020205020404" pitchFamily="49" charset="0"/>
              </a:rPr>
              <a:t>This is because all major internet browsers regulate how files with different origins can communicate with each other (known as a CORS restriction).</a:t>
            </a:r>
          </a:p>
          <a:p>
            <a:pPr marL="0" indent="0">
              <a:buNone/>
            </a:pPr>
            <a:r>
              <a:rPr lang="en-US" sz="1800" dirty="0">
                <a:cs typeface="Courier New" panose="02070309020205020404" pitchFamily="49" charset="0"/>
              </a:rPr>
              <a:t>To bypass this, you can start a local server on your computer. This ensures your entire repository is a single origin for your browser to use.</a:t>
            </a:r>
          </a:p>
        </p:txBody>
      </p:sp>
      <p:pic>
        <p:nvPicPr>
          <p:cNvPr id="1026" name="Picture 2" descr="Cross Origin Resource Sharing CORS Misconfiguration Impact">
            <a:extLst>
              <a:ext uri="{FF2B5EF4-FFF2-40B4-BE49-F238E27FC236}">
                <a16:creationId xmlns:a16="http://schemas.microsoft.com/office/drawing/2014/main" id="{EC4AB31A-E059-C27C-70E8-E64C17C327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1466" y="1690688"/>
            <a:ext cx="6085477" cy="39261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11703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DE65D-8EC6-CBA4-FBE2-6E8345A847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78571B-7DDC-23E3-7B3D-078F79266FB7}"/>
              </a:ext>
            </a:extLst>
          </p:cNvPr>
          <p:cNvSpPr>
            <a:spLocks noGrp="1"/>
          </p:cNvSpPr>
          <p:nvPr>
            <p:ph type="title"/>
          </p:nvPr>
        </p:nvSpPr>
        <p:spPr/>
        <p:txBody>
          <a:bodyPr/>
          <a:lstStyle/>
          <a:p>
            <a:r>
              <a:rPr lang="en-US" dirty="0"/>
              <a:t>Setting Up Your Workflow</a:t>
            </a:r>
          </a:p>
        </p:txBody>
      </p:sp>
      <p:sp>
        <p:nvSpPr>
          <p:cNvPr id="3" name="Content Placeholder 2">
            <a:extLst>
              <a:ext uri="{FF2B5EF4-FFF2-40B4-BE49-F238E27FC236}">
                <a16:creationId xmlns:a16="http://schemas.microsoft.com/office/drawing/2014/main" id="{EEE6B1FD-4F84-34AF-F67F-0D21EA6AAE4F}"/>
              </a:ext>
            </a:extLst>
          </p:cNvPr>
          <p:cNvSpPr>
            <a:spLocks noGrp="1"/>
          </p:cNvSpPr>
          <p:nvPr>
            <p:ph idx="1"/>
          </p:nvPr>
        </p:nvSpPr>
        <p:spPr>
          <a:xfrm>
            <a:off x="838200" y="1825625"/>
            <a:ext cx="10515600" cy="4351338"/>
          </a:xfrm>
        </p:spPr>
        <p:txBody>
          <a:bodyPr>
            <a:normAutofit/>
          </a:bodyPr>
          <a:lstStyle/>
          <a:p>
            <a:pPr marL="0" indent="0">
              <a:buNone/>
            </a:pPr>
            <a:r>
              <a:rPr lang="en-US" u="sng" dirty="0"/>
              <a:t>Creating your web dev environment</a:t>
            </a:r>
          </a:p>
          <a:p>
            <a:pPr marL="0" indent="0">
              <a:buNone/>
            </a:pPr>
            <a:r>
              <a:rPr lang="en-US" sz="1800" dirty="0">
                <a:cs typeface="Courier New" panose="02070309020205020404" pitchFamily="49" charset="0"/>
              </a:rPr>
              <a:t>There’s many ways to start a local server. The two shown here are among the simplest:</a:t>
            </a:r>
          </a:p>
          <a:p>
            <a:pPr marL="0" indent="0">
              <a:buNone/>
            </a:pPr>
            <a:r>
              <a:rPr lang="en-US" b="1" dirty="0">
                <a:cs typeface="Courier New" panose="02070309020205020404" pitchFamily="49" charset="0"/>
              </a:rPr>
              <a:t>Using Python:</a:t>
            </a:r>
          </a:p>
          <a:p>
            <a:r>
              <a:rPr lang="en-US" dirty="0">
                <a:cs typeface="Courier New" panose="02070309020205020404" pitchFamily="49" charset="0"/>
              </a:rPr>
              <a:t>Go to your repository’s directory in your terminal</a:t>
            </a:r>
          </a:p>
          <a:p>
            <a:r>
              <a:rPr lang="en-US" dirty="0">
                <a:cs typeface="Courier New" panose="02070309020205020404" pitchFamily="49" charset="0"/>
              </a:rPr>
              <a:t>From the directory, start a local server with this command:</a:t>
            </a:r>
          </a:p>
          <a:p>
            <a:pPr marL="0" indent="0" algn="ctr">
              <a:buNone/>
            </a:pPr>
            <a:r>
              <a:rPr lang="en-US" sz="2800" dirty="0">
                <a:highlight>
                  <a:srgbClr val="C0C0C0"/>
                </a:highlight>
                <a:latin typeface="Courier New" panose="02070309020205020404" pitchFamily="49" charset="0"/>
                <a:cs typeface="Courier New" panose="02070309020205020404" pitchFamily="49" charset="0"/>
              </a:rPr>
              <a:t>$python –m http.server</a:t>
            </a:r>
          </a:p>
          <a:p>
            <a:r>
              <a:rPr lang="en-US" dirty="0">
                <a:cs typeface="Courier New" panose="02070309020205020404" pitchFamily="49" charset="0"/>
              </a:rPr>
              <a:t>In your browser, navigate to </a:t>
            </a:r>
            <a:r>
              <a:rPr lang="en-US" dirty="0">
                <a:cs typeface="Courier New" panose="02070309020205020404" pitchFamily="49" charset="0"/>
                <a:hlinkClick r:id="rId2"/>
              </a:rPr>
              <a:t>http://localhost:8000</a:t>
            </a:r>
            <a:endParaRPr lang="en-US" dirty="0">
              <a:cs typeface="Courier New" panose="02070309020205020404" pitchFamily="49" charset="0"/>
            </a:endParaRPr>
          </a:p>
          <a:p>
            <a:pPr marL="0" indent="0">
              <a:buNone/>
            </a:pPr>
            <a:r>
              <a:rPr lang="en-US" sz="1800" dirty="0">
                <a:cs typeface="Courier New" panose="02070309020205020404" pitchFamily="49" charset="0"/>
              </a:rPr>
              <a:t>You should see your site just as you opened it before.</a:t>
            </a:r>
          </a:p>
          <a:p>
            <a:endParaRPr lang="en-US" dirty="0">
              <a:cs typeface="Courier New" panose="02070309020205020404" pitchFamily="49" charset="0"/>
            </a:endParaRPr>
          </a:p>
        </p:txBody>
      </p:sp>
      <p:pic>
        <p:nvPicPr>
          <p:cNvPr id="7" name="Picture 6">
            <a:extLst>
              <a:ext uri="{FF2B5EF4-FFF2-40B4-BE49-F238E27FC236}">
                <a16:creationId xmlns:a16="http://schemas.microsoft.com/office/drawing/2014/main" id="{640FD76E-F48D-3B74-FEFC-82BC582DCDEF}"/>
              </a:ext>
            </a:extLst>
          </p:cNvPr>
          <p:cNvPicPr>
            <a:picLocks noChangeAspect="1"/>
          </p:cNvPicPr>
          <p:nvPr/>
        </p:nvPicPr>
        <p:blipFill>
          <a:blip r:embed="rId3"/>
          <a:stretch>
            <a:fillRect/>
          </a:stretch>
        </p:blipFill>
        <p:spPr>
          <a:xfrm>
            <a:off x="106762" y="6209001"/>
            <a:ext cx="7835374" cy="592365"/>
          </a:xfrm>
          <a:prstGeom prst="rect">
            <a:avLst/>
          </a:prstGeom>
        </p:spPr>
      </p:pic>
      <p:pic>
        <p:nvPicPr>
          <p:cNvPr id="9" name="Picture 8">
            <a:extLst>
              <a:ext uri="{FF2B5EF4-FFF2-40B4-BE49-F238E27FC236}">
                <a16:creationId xmlns:a16="http://schemas.microsoft.com/office/drawing/2014/main" id="{2A0E4C66-C495-375E-EBD1-13CC10EE1948}"/>
              </a:ext>
            </a:extLst>
          </p:cNvPr>
          <p:cNvPicPr>
            <a:picLocks noChangeAspect="1"/>
          </p:cNvPicPr>
          <p:nvPr/>
        </p:nvPicPr>
        <p:blipFill>
          <a:blip r:embed="rId4"/>
          <a:stretch>
            <a:fillRect/>
          </a:stretch>
        </p:blipFill>
        <p:spPr>
          <a:xfrm>
            <a:off x="7975600" y="5290066"/>
            <a:ext cx="4216400" cy="1511300"/>
          </a:xfrm>
          <a:prstGeom prst="rect">
            <a:avLst/>
          </a:prstGeom>
        </p:spPr>
      </p:pic>
      <p:cxnSp>
        <p:nvCxnSpPr>
          <p:cNvPr id="10" name="Straight Arrow Connector 9">
            <a:extLst>
              <a:ext uri="{FF2B5EF4-FFF2-40B4-BE49-F238E27FC236}">
                <a16:creationId xmlns:a16="http://schemas.microsoft.com/office/drawing/2014/main" id="{21A0ACD6-7526-F8B3-DE08-F9D665F4F28B}"/>
              </a:ext>
            </a:extLst>
          </p:cNvPr>
          <p:cNvCxnSpPr>
            <a:cxnSpLocks/>
          </p:cNvCxnSpPr>
          <p:nvPr/>
        </p:nvCxnSpPr>
        <p:spPr>
          <a:xfrm>
            <a:off x="4815068" y="6678592"/>
            <a:ext cx="3032567" cy="0"/>
          </a:xfrm>
          <a:prstGeom prst="straightConnector1">
            <a:avLst/>
          </a:prstGeom>
          <a:ln w="57150">
            <a:solidFill>
              <a:schemeClr val="accent6">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59982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E9D35-4808-E349-3831-F38A0884CE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022960-15F0-DEA8-00FF-062FA73DB072}"/>
              </a:ext>
            </a:extLst>
          </p:cNvPr>
          <p:cNvSpPr>
            <a:spLocks noGrp="1"/>
          </p:cNvSpPr>
          <p:nvPr>
            <p:ph type="title"/>
          </p:nvPr>
        </p:nvSpPr>
        <p:spPr/>
        <p:txBody>
          <a:bodyPr/>
          <a:lstStyle/>
          <a:p>
            <a:r>
              <a:rPr lang="en-US" dirty="0"/>
              <a:t>Setting Up Your Workflow</a:t>
            </a:r>
          </a:p>
        </p:txBody>
      </p:sp>
      <p:sp>
        <p:nvSpPr>
          <p:cNvPr id="3" name="Content Placeholder 2">
            <a:extLst>
              <a:ext uri="{FF2B5EF4-FFF2-40B4-BE49-F238E27FC236}">
                <a16:creationId xmlns:a16="http://schemas.microsoft.com/office/drawing/2014/main" id="{922425F7-0A56-F9C4-04E0-1C3D16BF8B50}"/>
              </a:ext>
            </a:extLst>
          </p:cNvPr>
          <p:cNvSpPr>
            <a:spLocks noGrp="1"/>
          </p:cNvSpPr>
          <p:nvPr>
            <p:ph idx="1"/>
          </p:nvPr>
        </p:nvSpPr>
        <p:spPr>
          <a:xfrm>
            <a:off x="838200" y="1825624"/>
            <a:ext cx="6640283" cy="4667251"/>
          </a:xfrm>
        </p:spPr>
        <p:txBody>
          <a:bodyPr>
            <a:normAutofit/>
          </a:bodyPr>
          <a:lstStyle/>
          <a:p>
            <a:pPr marL="0" indent="0">
              <a:buNone/>
            </a:pPr>
            <a:r>
              <a:rPr lang="en-US" u="sng" dirty="0"/>
              <a:t>Creating your web dev environment</a:t>
            </a:r>
          </a:p>
          <a:p>
            <a:pPr marL="0" indent="0">
              <a:buNone/>
            </a:pPr>
            <a:r>
              <a:rPr lang="en-US" b="1" dirty="0">
                <a:cs typeface="Courier New" panose="02070309020205020404" pitchFamily="49" charset="0"/>
              </a:rPr>
              <a:t>Using Live Server (in VS Code):</a:t>
            </a:r>
          </a:p>
          <a:p>
            <a:r>
              <a:rPr lang="en-US" dirty="0">
                <a:cs typeface="Courier New" panose="02070309020205020404" pitchFamily="49" charset="0"/>
              </a:rPr>
              <a:t>In VS Code, install the </a:t>
            </a:r>
            <a:r>
              <a:rPr lang="en-US" u="sng" dirty="0">
                <a:cs typeface="Courier New" panose="02070309020205020404" pitchFamily="49" charset="0"/>
              </a:rPr>
              <a:t>Live Server extension</a:t>
            </a:r>
            <a:r>
              <a:rPr lang="en-US" dirty="0">
                <a:cs typeface="Courier New" panose="02070309020205020404" pitchFamily="49" charset="0"/>
              </a:rPr>
              <a:t> from the extensions marketplace</a:t>
            </a:r>
          </a:p>
          <a:p>
            <a:r>
              <a:rPr lang="en-US" dirty="0">
                <a:cs typeface="Courier New" panose="02070309020205020404" pitchFamily="49" charset="0"/>
              </a:rPr>
              <a:t>In your explorer, right-click the index.html file and click </a:t>
            </a:r>
            <a:r>
              <a:rPr lang="en-US" u="sng" dirty="0">
                <a:cs typeface="Courier New" panose="02070309020205020404" pitchFamily="49" charset="0"/>
              </a:rPr>
              <a:t>‘Open with Live Server’</a:t>
            </a:r>
          </a:p>
          <a:p>
            <a:r>
              <a:rPr lang="en-US" dirty="0">
                <a:cs typeface="Courier New" panose="02070309020205020404" pitchFamily="49" charset="0"/>
              </a:rPr>
              <a:t>A local server will be started and the page will open on your browser</a:t>
            </a:r>
          </a:p>
        </p:txBody>
      </p:sp>
      <p:pic>
        <p:nvPicPr>
          <p:cNvPr id="4" name="Picture 3">
            <a:extLst>
              <a:ext uri="{FF2B5EF4-FFF2-40B4-BE49-F238E27FC236}">
                <a16:creationId xmlns:a16="http://schemas.microsoft.com/office/drawing/2014/main" id="{9760788F-6E66-D682-88F6-986F29491B3B}"/>
              </a:ext>
            </a:extLst>
          </p:cNvPr>
          <p:cNvPicPr>
            <a:picLocks noChangeAspect="1"/>
          </p:cNvPicPr>
          <p:nvPr/>
        </p:nvPicPr>
        <p:blipFill>
          <a:blip r:embed="rId2"/>
          <a:stretch>
            <a:fillRect/>
          </a:stretch>
        </p:blipFill>
        <p:spPr>
          <a:xfrm>
            <a:off x="7784210" y="365125"/>
            <a:ext cx="4300365" cy="2121126"/>
          </a:xfrm>
          <a:prstGeom prst="rect">
            <a:avLst/>
          </a:prstGeom>
        </p:spPr>
      </p:pic>
      <p:pic>
        <p:nvPicPr>
          <p:cNvPr id="5" name="Picture 4">
            <a:extLst>
              <a:ext uri="{FF2B5EF4-FFF2-40B4-BE49-F238E27FC236}">
                <a16:creationId xmlns:a16="http://schemas.microsoft.com/office/drawing/2014/main" id="{2511895D-CA1B-9203-60DF-AB97917D3DCB}"/>
              </a:ext>
            </a:extLst>
          </p:cNvPr>
          <p:cNvPicPr>
            <a:picLocks noChangeAspect="1"/>
          </p:cNvPicPr>
          <p:nvPr/>
        </p:nvPicPr>
        <p:blipFill>
          <a:blip r:embed="rId3"/>
          <a:stretch>
            <a:fillRect/>
          </a:stretch>
        </p:blipFill>
        <p:spPr>
          <a:xfrm>
            <a:off x="7830202" y="3549876"/>
            <a:ext cx="4254373" cy="2561773"/>
          </a:xfrm>
          <a:prstGeom prst="rect">
            <a:avLst/>
          </a:prstGeom>
        </p:spPr>
      </p:pic>
      <p:cxnSp>
        <p:nvCxnSpPr>
          <p:cNvPr id="6" name="Straight Arrow Connector 5">
            <a:extLst>
              <a:ext uri="{FF2B5EF4-FFF2-40B4-BE49-F238E27FC236}">
                <a16:creationId xmlns:a16="http://schemas.microsoft.com/office/drawing/2014/main" id="{320D3923-A062-370A-96D7-47C28649AE21}"/>
              </a:ext>
            </a:extLst>
          </p:cNvPr>
          <p:cNvCxnSpPr>
            <a:cxnSpLocks/>
          </p:cNvCxnSpPr>
          <p:nvPr/>
        </p:nvCxnSpPr>
        <p:spPr>
          <a:xfrm>
            <a:off x="9936189" y="2732314"/>
            <a:ext cx="0" cy="497037"/>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553082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79809-D1DA-56F7-42B6-249CB15446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C95AD9-E8E5-72ED-6562-7E534AB6E64E}"/>
              </a:ext>
            </a:extLst>
          </p:cNvPr>
          <p:cNvSpPr>
            <a:spLocks noGrp="1"/>
          </p:cNvSpPr>
          <p:nvPr>
            <p:ph type="title"/>
          </p:nvPr>
        </p:nvSpPr>
        <p:spPr/>
        <p:txBody>
          <a:bodyPr/>
          <a:lstStyle/>
          <a:p>
            <a:r>
              <a:rPr lang="en-US" dirty="0"/>
              <a:t>Setting Up Your Workflow</a:t>
            </a:r>
          </a:p>
        </p:txBody>
      </p:sp>
      <p:sp>
        <p:nvSpPr>
          <p:cNvPr id="3" name="Content Placeholder 2">
            <a:extLst>
              <a:ext uri="{FF2B5EF4-FFF2-40B4-BE49-F238E27FC236}">
                <a16:creationId xmlns:a16="http://schemas.microsoft.com/office/drawing/2014/main" id="{C25FA0B0-E096-7C1F-40CC-7A9B4EF904AD}"/>
              </a:ext>
            </a:extLst>
          </p:cNvPr>
          <p:cNvSpPr>
            <a:spLocks noGrp="1"/>
          </p:cNvSpPr>
          <p:nvPr>
            <p:ph idx="1"/>
          </p:nvPr>
        </p:nvSpPr>
        <p:spPr>
          <a:xfrm>
            <a:off x="838200" y="1825624"/>
            <a:ext cx="6640283" cy="4667251"/>
          </a:xfrm>
        </p:spPr>
        <p:txBody>
          <a:bodyPr>
            <a:normAutofit/>
          </a:bodyPr>
          <a:lstStyle/>
          <a:p>
            <a:pPr marL="0" indent="0">
              <a:buNone/>
            </a:pPr>
            <a:r>
              <a:rPr lang="en-US" u="sng" dirty="0"/>
              <a:t>Creating your web dev environment</a:t>
            </a:r>
          </a:p>
          <a:p>
            <a:pPr marL="0" indent="0">
              <a:buNone/>
            </a:pPr>
            <a:r>
              <a:rPr lang="en-US" sz="1800" dirty="0"/>
              <a:t>I </a:t>
            </a:r>
            <a:r>
              <a:rPr lang="en-US" sz="1800" u="sng" dirty="0"/>
              <a:t>highly</a:t>
            </a:r>
            <a:r>
              <a:rPr lang="en-US" sz="1800" dirty="0"/>
              <a:t> recommend using Live Server, as it updates the page automatically each time you save a file. This saves a ton of time spent clicking. (It may sound silly, but time spent saving and refreshing when editing a page adds up!)</a:t>
            </a:r>
          </a:p>
        </p:txBody>
      </p:sp>
      <p:pic>
        <p:nvPicPr>
          <p:cNvPr id="4" name="Picture 3">
            <a:extLst>
              <a:ext uri="{FF2B5EF4-FFF2-40B4-BE49-F238E27FC236}">
                <a16:creationId xmlns:a16="http://schemas.microsoft.com/office/drawing/2014/main" id="{47C0007F-8E08-2257-E64D-DFFCA518CED1}"/>
              </a:ext>
            </a:extLst>
          </p:cNvPr>
          <p:cNvPicPr>
            <a:picLocks noChangeAspect="1"/>
          </p:cNvPicPr>
          <p:nvPr/>
        </p:nvPicPr>
        <p:blipFill>
          <a:blip r:embed="rId2"/>
          <a:stretch>
            <a:fillRect/>
          </a:stretch>
        </p:blipFill>
        <p:spPr>
          <a:xfrm>
            <a:off x="7784210" y="365125"/>
            <a:ext cx="4300365" cy="2121126"/>
          </a:xfrm>
          <a:prstGeom prst="rect">
            <a:avLst/>
          </a:prstGeom>
        </p:spPr>
      </p:pic>
      <p:pic>
        <p:nvPicPr>
          <p:cNvPr id="5" name="Picture 4">
            <a:extLst>
              <a:ext uri="{FF2B5EF4-FFF2-40B4-BE49-F238E27FC236}">
                <a16:creationId xmlns:a16="http://schemas.microsoft.com/office/drawing/2014/main" id="{3B1B9798-E76D-46E7-8EB2-D1C8B2FAD832}"/>
              </a:ext>
            </a:extLst>
          </p:cNvPr>
          <p:cNvPicPr>
            <a:picLocks noChangeAspect="1"/>
          </p:cNvPicPr>
          <p:nvPr/>
        </p:nvPicPr>
        <p:blipFill>
          <a:blip r:embed="rId3"/>
          <a:stretch>
            <a:fillRect/>
          </a:stretch>
        </p:blipFill>
        <p:spPr>
          <a:xfrm>
            <a:off x="7830202" y="3549876"/>
            <a:ext cx="4254373" cy="2561773"/>
          </a:xfrm>
          <a:prstGeom prst="rect">
            <a:avLst/>
          </a:prstGeom>
        </p:spPr>
      </p:pic>
      <p:cxnSp>
        <p:nvCxnSpPr>
          <p:cNvPr id="6" name="Straight Arrow Connector 5">
            <a:extLst>
              <a:ext uri="{FF2B5EF4-FFF2-40B4-BE49-F238E27FC236}">
                <a16:creationId xmlns:a16="http://schemas.microsoft.com/office/drawing/2014/main" id="{4C191248-22C5-934A-A304-8D17FD5C0DD6}"/>
              </a:ext>
            </a:extLst>
          </p:cNvPr>
          <p:cNvCxnSpPr>
            <a:cxnSpLocks/>
          </p:cNvCxnSpPr>
          <p:nvPr/>
        </p:nvCxnSpPr>
        <p:spPr>
          <a:xfrm>
            <a:off x="9936189" y="2732314"/>
            <a:ext cx="0" cy="497037"/>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CFD63883-4EC1-4B7D-1D51-12FCC78E74ED}"/>
              </a:ext>
            </a:extLst>
          </p:cNvPr>
          <p:cNvPicPr>
            <a:picLocks noChangeAspect="1"/>
          </p:cNvPicPr>
          <p:nvPr/>
        </p:nvPicPr>
        <p:blipFill>
          <a:blip r:embed="rId4"/>
          <a:stretch>
            <a:fillRect/>
          </a:stretch>
        </p:blipFill>
        <p:spPr>
          <a:xfrm>
            <a:off x="838200" y="3736975"/>
            <a:ext cx="5422900" cy="2755900"/>
          </a:xfrm>
          <a:prstGeom prst="rect">
            <a:avLst/>
          </a:prstGeom>
        </p:spPr>
      </p:pic>
      <p:cxnSp>
        <p:nvCxnSpPr>
          <p:cNvPr id="8" name="Straight Arrow Connector 7">
            <a:extLst>
              <a:ext uri="{FF2B5EF4-FFF2-40B4-BE49-F238E27FC236}">
                <a16:creationId xmlns:a16="http://schemas.microsoft.com/office/drawing/2014/main" id="{138CF655-F737-64E6-E6B7-25B4B2A3CB84}"/>
              </a:ext>
            </a:extLst>
          </p:cNvPr>
          <p:cNvCxnSpPr>
            <a:cxnSpLocks/>
          </p:cNvCxnSpPr>
          <p:nvPr/>
        </p:nvCxnSpPr>
        <p:spPr>
          <a:xfrm flipH="1">
            <a:off x="6535708" y="4974128"/>
            <a:ext cx="942775" cy="0"/>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37C79F9A-6542-1737-57B3-BEEEA394BAE7}"/>
              </a:ext>
            </a:extLst>
          </p:cNvPr>
          <p:cNvCxnSpPr/>
          <p:nvPr/>
        </p:nvCxnSpPr>
        <p:spPr>
          <a:xfrm>
            <a:off x="1839685" y="4223657"/>
            <a:ext cx="1132114"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310323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ECD58-C658-CB08-B511-2FDA85EB98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B9C4A4-4168-7BFA-3A1C-2513B0B3E941}"/>
              </a:ext>
            </a:extLst>
          </p:cNvPr>
          <p:cNvSpPr>
            <a:spLocks noGrp="1"/>
          </p:cNvSpPr>
          <p:nvPr>
            <p:ph type="title"/>
          </p:nvPr>
        </p:nvSpPr>
        <p:spPr/>
        <p:txBody>
          <a:bodyPr/>
          <a:lstStyle/>
          <a:p>
            <a:r>
              <a:rPr lang="en-US" dirty="0"/>
              <a:t>Setting Up Your Workflow</a:t>
            </a:r>
          </a:p>
        </p:txBody>
      </p:sp>
      <p:sp>
        <p:nvSpPr>
          <p:cNvPr id="3" name="Content Placeholder 2">
            <a:extLst>
              <a:ext uri="{FF2B5EF4-FFF2-40B4-BE49-F238E27FC236}">
                <a16:creationId xmlns:a16="http://schemas.microsoft.com/office/drawing/2014/main" id="{A7A59606-A324-AE6A-351E-769FB3185021}"/>
              </a:ext>
            </a:extLst>
          </p:cNvPr>
          <p:cNvSpPr>
            <a:spLocks noGrp="1"/>
          </p:cNvSpPr>
          <p:nvPr>
            <p:ph idx="1"/>
          </p:nvPr>
        </p:nvSpPr>
        <p:spPr>
          <a:xfrm>
            <a:off x="838201" y="1825624"/>
            <a:ext cx="5497286" cy="4667251"/>
          </a:xfrm>
        </p:spPr>
        <p:txBody>
          <a:bodyPr>
            <a:normAutofit/>
          </a:bodyPr>
          <a:lstStyle/>
          <a:p>
            <a:pPr marL="0" indent="0">
              <a:buNone/>
            </a:pPr>
            <a:r>
              <a:rPr lang="en-US" u="sng" dirty="0"/>
              <a:t>Creating your web dev environment</a:t>
            </a:r>
          </a:p>
          <a:p>
            <a:pPr marL="0" indent="0">
              <a:buNone/>
            </a:pPr>
            <a:r>
              <a:rPr lang="en-US" sz="1800" dirty="0"/>
              <a:t>The last step in the environment is pushing your repository to GitHub so it’s public. </a:t>
            </a:r>
          </a:p>
          <a:p>
            <a:pPr marL="0" indent="0">
              <a:buNone/>
            </a:pPr>
            <a:r>
              <a:rPr lang="en-US" sz="1800" dirty="0"/>
              <a:t>You may have noticed a couple of things change on GHD as you worked. These are your file changes.</a:t>
            </a:r>
          </a:p>
          <a:p>
            <a:r>
              <a:rPr lang="en-US" dirty="0"/>
              <a:t>On the commit section, add a summary and description of this work session</a:t>
            </a:r>
          </a:p>
          <a:p>
            <a:r>
              <a:rPr lang="en-US" dirty="0"/>
              <a:t>Commit the files</a:t>
            </a:r>
          </a:p>
          <a:p>
            <a:pPr marL="0" indent="0">
              <a:buNone/>
            </a:pPr>
            <a:endParaRPr lang="en-US" sz="1800" dirty="0"/>
          </a:p>
          <a:p>
            <a:pPr marL="0" indent="0">
              <a:buNone/>
            </a:pPr>
            <a:endParaRPr lang="en-US" sz="1800" dirty="0"/>
          </a:p>
        </p:txBody>
      </p:sp>
      <p:pic>
        <p:nvPicPr>
          <p:cNvPr id="9" name="Picture 8">
            <a:extLst>
              <a:ext uri="{FF2B5EF4-FFF2-40B4-BE49-F238E27FC236}">
                <a16:creationId xmlns:a16="http://schemas.microsoft.com/office/drawing/2014/main" id="{1C63A27E-6790-655D-97B2-1475DB83E3E2}"/>
              </a:ext>
            </a:extLst>
          </p:cNvPr>
          <p:cNvPicPr>
            <a:picLocks noChangeAspect="1"/>
          </p:cNvPicPr>
          <p:nvPr/>
        </p:nvPicPr>
        <p:blipFill>
          <a:blip r:embed="rId2"/>
          <a:stretch>
            <a:fillRect/>
          </a:stretch>
        </p:blipFill>
        <p:spPr>
          <a:xfrm>
            <a:off x="6503416" y="1324881"/>
            <a:ext cx="5688584" cy="3744686"/>
          </a:xfrm>
          <a:prstGeom prst="rect">
            <a:avLst/>
          </a:prstGeom>
        </p:spPr>
      </p:pic>
      <p:pic>
        <p:nvPicPr>
          <p:cNvPr id="10" name="Picture 9">
            <a:extLst>
              <a:ext uri="{FF2B5EF4-FFF2-40B4-BE49-F238E27FC236}">
                <a16:creationId xmlns:a16="http://schemas.microsoft.com/office/drawing/2014/main" id="{460EAD0A-1482-C4CA-C0AC-C974D6D45DCA}"/>
              </a:ext>
            </a:extLst>
          </p:cNvPr>
          <p:cNvPicPr>
            <a:picLocks noChangeAspect="1"/>
          </p:cNvPicPr>
          <p:nvPr/>
        </p:nvPicPr>
        <p:blipFill>
          <a:blip r:embed="rId3"/>
          <a:stretch>
            <a:fillRect/>
          </a:stretch>
        </p:blipFill>
        <p:spPr>
          <a:xfrm>
            <a:off x="8331611" y="3926648"/>
            <a:ext cx="3244549" cy="2745387"/>
          </a:xfrm>
          <a:prstGeom prst="rect">
            <a:avLst/>
          </a:prstGeom>
        </p:spPr>
      </p:pic>
      <p:cxnSp>
        <p:nvCxnSpPr>
          <p:cNvPr id="11" name="Straight Arrow Connector 10">
            <a:extLst>
              <a:ext uri="{FF2B5EF4-FFF2-40B4-BE49-F238E27FC236}">
                <a16:creationId xmlns:a16="http://schemas.microsoft.com/office/drawing/2014/main" id="{1204815B-EB30-929E-2598-2B4EDDEECE64}"/>
              </a:ext>
            </a:extLst>
          </p:cNvPr>
          <p:cNvCxnSpPr>
            <a:cxnSpLocks/>
          </p:cNvCxnSpPr>
          <p:nvPr/>
        </p:nvCxnSpPr>
        <p:spPr>
          <a:xfrm>
            <a:off x="7217229" y="4463143"/>
            <a:ext cx="1114382" cy="606424"/>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12331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0F0C4-A951-A64F-0075-8A37741B81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3F7956-6923-AF36-872F-5D403F6D69F2}"/>
              </a:ext>
            </a:extLst>
          </p:cNvPr>
          <p:cNvSpPr>
            <a:spLocks noGrp="1"/>
          </p:cNvSpPr>
          <p:nvPr>
            <p:ph type="title"/>
          </p:nvPr>
        </p:nvSpPr>
        <p:spPr/>
        <p:txBody>
          <a:bodyPr/>
          <a:lstStyle/>
          <a:p>
            <a:r>
              <a:rPr lang="en-US" dirty="0"/>
              <a:t>Setting Up Your Workflow</a:t>
            </a:r>
          </a:p>
        </p:txBody>
      </p:sp>
      <p:sp>
        <p:nvSpPr>
          <p:cNvPr id="3" name="Content Placeholder 2">
            <a:extLst>
              <a:ext uri="{FF2B5EF4-FFF2-40B4-BE49-F238E27FC236}">
                <a16:creationId xmlns:a16="http://schemas.microsoft.com/office/drawing/2014/main" id="{A561BEDC-1DED-5000-12C6-D6EE01114AEF}"/>
              </a:ext>
            </a:extLst>
          </p:cNvPr>
          <p:cNvSpPr>
            <a:spLocks noGrp="1"/>
          </p:cNvSpPr>
          <p:nvPr>
            <p:ph idx="1"/>
          </p:nvPr>
        </p:nvSpPr>
        <p:spPr>
          <a:xfrm>
            <a:off x="838201" y="1825624"/>
            <a:ext cx="4963885" cy="4667251"/>
          </a:xfrm>
        </p:spPr>
        <p:txBody>
          <a:bodyPr>
            <a:normAutofit/>
          </a:bodyPr>
          <a:lstStyle/>
          <a:p>
            <a:pPr marL="0" indent="0">
              <a:buNone/>
            </a:pPr>
            <a:r>
              <a:rPr lang="en-US" u="sng" dirty="0"/>
              <a:t>Creating your web dev environment</a:t>
            </a:r>
          </a:p>
          <a:p>
            <a:pPr marL="0" indent="0">
              <a:buNone/>
            </a:pPr>
            <a:r>
              <a:rPr lang="en-US" sz="1800" dirty="0"/>
              <a:t>Your commit should now be saved locally.</a:t>
            </a:r>
          </a:p>
          <a:p>
            <a:r>
              <a:rPr lang="en-US" dirty="0"/>
              <a:t>Click ‘Push origin’</a:t>
            </a:r>
          </a:p>
          <a:p>
            <a:pPr marL="0" indent="0">
              <a:buNone/>
            </a:pPr>
            <a:r>
              <a:rPr lang="en-US" sz="1800" dirty="0"/>
              <a:t>This will push your code publicly to GitHub!</a:t>
            </a:r>
            <a:endParaRPr lang="en-US" sz="1800" u="sng" dirty="0"/>
          </a:p>
          <a:p>
            <a:pPr marL="0" indent="0">
              <a:buNone/>
            </a:pPr>
            <a:endParaRPr lang="en-US" sz="1800" dirty="0"/>
          </a:p>
        </p:txBody>
      </p:sp>
      <p:pic>
        <p:nvPicPr>
          <p:cNvPr id="5" name="Picture 4">
            <a:extLst>
              <a:ext uri="{FF2B5EF4-FFF2-40B4-BE49-F238E27FC236}">
                <a16:creationId xmlns:a16="http://schemas.microsoft.com/office/drawing/2014/main" id="{92A25CD5-66C4-6564-CBD5-FC76DC6CB083}"/>
              </a:ext>
            </a:extLst>
          </p:cNvPr>
          <p:cNvPicPr>
            <a:picLocks noChangeAspect="1"/>
          </p:cNvPicPr>
          <p:nvPr/>
        </p:nvPicPr>
        <p:blipFill>
          <a:blip r:embed="rId2"/>
          <a:stretch>
            <a:fillRect/>
          </a:stretch>
        </p:blipFill>
        <p:spPr>
          <a:xfrm>
            <a:off x="5931892" y="1690688"/>
            <a:ext cx="6173021" cy="4260796"/>
          </a:xfrm>
          <a:prstGeom prst="rect">
            <a:avLst/>
          </a:prstGeom>
        </p:spPr>
      </p:pic>
    </p:spTree>
    <p:extLst>
      <p:ext uri="{BB962C8B-B14F-4D97-AF65-F5344CB8AC3E}">
        <p14:creationId xmlns:p14="http://schemas.microsoft.com/office/powerpoint/2010/main" val="650558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18462-6DF7-12B9-476D-7AEFCA5224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8819BC-7261-FD19-851D-E4CD959B0909}"/>
              </a:ext>
            </a:extLst>
          </p:cNvPr>
          <p:cNvSpPr>
            <a:spLocks noGrp="1"/>
          </p:cNvSpPr>
          <p:nvPr>
            <p:ph type="title"/>
          </p:nvPr>
        </p:nvSpPr>
        <p:spPr/>
        <p:txBody>
          <a:bodyPr/>
          <a:lstStyle/>
          <a:p>
            <a:r>
              <a:rPr lang="en-US" b="1" dirty="0"/>
              <a:t>The Workflow</a:t>
            </a:r>
          </a:p>
        </p:txBody>
      </p:sp>
      <p:sp>
        <p:nvSpPr>
          <p:cNvPr id="3" name="Content Placeholder 2">
            <a:extLst>
              <a:ext uri="{FF2B5EF4-FFF2-40B4-BE49-F238E27FC236}">
                <a16:creationId xmlns:a16="http://schemas.microsoft.com/office/drawing/2014/main" id="{42E5F528-BFF7-FDBC-0728-69CD72BCA209}"/>
              </a:ext>
            </a:extLst>
          </p:cNvPr>
          <p:cNvSpPr>
            <a:spLocks noGrp="1"/>
          </p:cNvSpPr>
          <p:nvPr>
            <p:ph idx="1"/>
          </p:nvPr>
        </p:nvSpPr>
        <p:spPr>
          <a:xfrm>
            <a:off x="838201" y="1825624"/>
            <a:ext cx="4963885" cy="4667251"/>
          </a:xfrm>
        </p:spPr>
        <p:txBody>
          <a:bodyPr>
            <a:normAutofit/>
          </a:bodyPr>
          <a:lstStyle/>
          <a:p>
            <a:pPr marL="0" indent="0">
              <a:buNone/>
            </a:pPr>
            <a:r>
              <a:rPr lang="en-US" u="sng" dirty="0"/>
              <a:t>Rinse and repeat</a:t>
            </a:r>
          </a:p>
          <a:p>
            <a:pPr marL="0" indent="0">
              <a:buNone/>
            </a:pPr>
            <a:r>
              <a:rPr lang="en-US" sz="1800" dirty="0"/>
              <a:t>This is a workflow you can use to update your website. To summarize:</a:t>
            </a:r>
          </a:p>
          <a:p>
            <a:r>
              <a:rPr lang="en-US" dirty="0"/>
              <a:t>Open repository folder in VS Code (most direct via GitHub)</a:t>
            </a:r>
          </a:p>
          <a:p>
            <a:r>
              <a:rPr lang="en-US" dirty="0"/>
              <a:t>Start local server with Live Server</a:t>
            </a:r>
          </a:p>
          <a:p>
            <a:r>
              <a:rPr lang="en-US" dirty="0"/>
              <a:t>Edit and save your code</a:t>
            </a:r>
          </a:p>
          <a:p>
            <a:r>
              <a:rPr lang="en-US" dirty="0"/>
              <a:t>Push repository to GitHub</a:t>
            </a:r>
          </a:p>
        </p:txBody>
      </p:sp>
      <p:pic>
        <p:nvPicPr>
          <p:cNvPr id="4" name="Picture 3">
            <a:extLst>
              <a:ext uri="{FF2B5EF4-FFF2-40B4-BE49-F238E27FC236}">
                <a16:creationId xmlns:a16="http://schemas.microsoft.com/office/drawing/2014/main" id="{517CACE3-3CF7-D91D-080E-134326A3BD85}"/>
              </a:ext>
            </a:extLst>
          </p:cNvPr>
          <p:cNvPicPr>
            <a:picLocks noChangeAspect="1"/>
          </p:cNvPicPr>
          <p:nvPr/>
        </p:nvPicPr>
        <p:blipFill>
          <a:blip r:embed="rId2"/>
          <a:stretch>
            <a:fillRect/>
          </a:stretch>
        </p:blipFill>
        <p:spPr>
          <a:xfrm>
            <a:off x="6653346" y="230189"/>
            <a:ext cx="5538654" cy="1045029"/>
          </a:xfrm>
          <a:prstGeom prst="rect">
            <a:avLst/>
          </a:prstGeom>
        </p:spPr>
      </p:pic>
      <p:pic>
        <p:nvPicPr>
          <p:cNvPr id="6" name="Picture 5">
            <a:extLst>
              <a:ext uri="{FF2B5EF4-FFF2-40B4-BE49-F238E27FC236}">
                <a16:creationId xmlns:a16="http://schemas.microsoft.com/office/drawing/2014/main" id="{FDE0DCCB-BDF9-2A04-9521-D24075D736B5}"/>
              </a:ext>
            </a:extLst>
          </p:cNvPr>
          <p:cNvPicPr>
            <a:picLocks noChangeAspect="1"/>
          </p:cNvPicPr>
          <p:nvPr/>
        </p:nvPicPr>
        <p:blipFill>
          <a:blip r:embed="rId3"/>
          <a:srcRect t="67151"/>
          <a:stretch/>
        </p:blipFill>
        <p:spPr>
          <a:xfrm>
            <a:off x="7493317" y="2057400"/>
            <a:ext cx="4254373" cy="841523"/>
          </a:xfrm>
          <a:prstGeom prst="rect">
            <a:avLst/>
          </a:prstGeom>
        </p:spPr>
      </p:pic>
      <p:cxnSp>
        <p:nvCxnSpPr>
          <p:cNvPr id="7" name="Straight Arrow Connector 6">
            <a:extLst>
              <a:ext uri="{FF2B5EF4-FFF2-40B4-BE49-F238E27FC236}">
                <a16:creationId xmlns:a16="http://schemas.microsoft.com/office/drawing/2014/main" id="{684B52EF-73EB-B8B2-8045-CB4F44ED1405}"/>
              </a:ext>
            </a:extLst>
          </p:cNvPr>
          <p:cNvCxnSpPr>
            <a:cxnSpLocks/>
          </p:cNvCxnSpPr>
          <p:nvPr/>
        </p:nvCxnSpPr>
        <p:spPr>
          <a:xfrm>
            <a:off x="9544304" y="1330551"/>
            <a:ext cx="0" cy="497037"/>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612A75F2-6744-1B26-BFF3-F3C20BE9C04E}"/>
              </a:ext>
            </a:extLst>
          </p:cNvPr>
          <p:cNvPicPr>
            <a:picLocks noChangeAspect="1"/>
          </p:cNvPicPr>
          <p:nvPr/>
        </p:nvPicPr>
        <p:blipFill>
          <a:blip r:embed="rId4"/>
          <a:stretch>
            <a:fillRect/>
          </a:stretch>
        </p:blipFill>
        <p:spPr>
          <a:xfrm>
            <a:off x="7593947" y="3681105"/>
            <a:ext cx="3900714" cy="1105873"/>
          </a:xfrm>
          <a:prstGeom prst="rect">
            <a:avLst/>
          </a:prstGeom>
        </p:spPr>
      </p:pic>
      <p:cxnSp>
        <p:nvCxnSpPr>
          <p:cNvPr id="9" name="Straight Arrow Connector 8">
            <a:extLst>
              <a:ext uri="{FF2B5EF4-FFF2-40B4-BE49-F238E27FC236}">
                <a16:creationId xmlns:a16="http://schemas.microsoft.com/office/drawing/2014/main" id="{E16CA562-01E4-4B44-82E3-3B705817F332}"/>
              </a:ext>
            </a:extLst>
          </p:cNvPr>
          <p:cNvCxnSpPr>
            <a:cxnSpLocks/>
          </p:cNvCxnSpPr>
          <p:nvPr/>
        </p:nvCxnSpPr>
        <p:spPr>
          <a:xfrm>
            <a:off x="9544304" y="3028723"/>
            <a:ext cx="0" cy="497037"/>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F5B2D793-F58C-F196-B325-128FD160F755}"/>
              </a:ext>
            </a:extLst>
          </p:cNvPr>
          <p:cNvPicPr>
            <a:picLocks noChangeAspect="1"/>
          </p:cNvPicPr>
          <p:nvPr/>
        </p:nvPicPr>
        <p:blipFill>
          <a:blip r:embed="rId5"/>
          <a:stretch>
            <a:fillRect/>
          </a:stretch>
        </p:blipFill>
        <p:spPr>
          <a:xfrm>
            <a:off x="7239254" y="5675311"/>
            <a:ext cx="4610100" cy="952500"/>
          </a:xfrm>
          <a:prstGeom prst="rect">
            <a:avLst/>
          </a:prstGeom>
        </p:spPr>
      </p:pic>
      <p:cxnSp>
        <p:nvCxnSpPr>
          <p:cNvPr id="11" name="Straight Arrow Connector 10">
            <a:extLst>
              <a:ext uri="{FF2B5EF4-FFF2-40B4-BE49-F238E27FC236}">
                <a16:creationId xmlns:a16="http://schemas.microsoft.com/office/drawing/2014/main" id="{3DB37C5F-20FC-7DDF-F8AC-7EF6BA1C035D}"/>
              </a:ext>
            </a:extLst>
          </p:cNvPr>
          <p:cNvCxnSpPr>
            <a:cxnSpLocks/>
          </p:cNvCxnSpPr>
          <p:nvPr/>
        </p:nvCxnSpPr>
        <p:spPr>
          <a:xfrm>
            <a:off x="9544304" y="5031695"/>
            <a:ext cx="0" cy="497037"/>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51838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419AE-B7ED-E911-B9FD-899BF2C7F8D0}"/>
              </a:ext>
            </a:extLst>
          </p:cNvPr>
          <p:cNvSpPr>
            <a:spLocks noGrp="1"/>
          </p:cNvSpPr>
          <p:nvPr>
            <p:ph type="ctrTitle"/>
          </p:nvPr>
        </p:nvSpPr>
        <p:spPr/>
        <p:txBody>
          <a:bodyPr/>
          <a:lstStyle/>
          <a:p>
            <a:r>
              <a:rPr lang="en-US" dirty="0"/>
              <a:t>Publishing on GitHub Pages</a:t>
            </a:r>
          </a:p>
        </p:txBody>
      </p:sp>
    </p:spTree>
    <p:extLst>
      <p:ext uri="{BB962C8B-B14F-4D97-AF65-F5344CB8AC3E}">
        <p14:creationId xmlns:p14="http://schemas.microsoft.com/office/powerpoint/2010/main" val="14838825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43141-F434-C778-AAA9-00D7F7019F15}"/>
              </a:ext>
            </a:extLst>
          </p:cNvPr>
          <p:cNvSpPr>
            <a:spLocks noGrp="1"/>
          </p:cNvSpPr>
          <p:nvPr>
            <p:ph type="title"/>
          </p:nvPr>
        </p:nvSpPr>
        <p:spPr/>
        <p:txBody>
          <a:bodyPr/>
          <a:lstStyle/>
          <a:p>
            <a:r>
              <a:rPr lang="en-US" dirty="0"/>
              <a:t>Publishing on GitHub Pages</a:t>
            </a:r>
          </a:p>
        </p:txBody>
      </p:sp>
      <p:sp>
        <p:nvSpPr>
          <p:cNvPr id="3" name="Content Placeholder 2">
            <a:extLst>
              <a:ext uri="{FF2B5EF4-FFF2-40B4-BE49-F238E27FC236}">
                <a16:creationId xmlns:a16="http://schemas.microsoft.com/office/drawing/2014/main" id="{BA171E54-F6EF-D7A7-8F89-F5A151F933F2}"/>
              </a:ext>
            </a:extLst>
          </p:cNvPr>
          <p:cNvSpPr>
            <a:spLocks noGrp="1"/>
          </p:cNvSpPr>
          <p:nvPr>
            <p:ph idx="1"/>
          </p:nvPr>
        </p:nvSpPr>
        <p:spPr>
          <a:xfrm>
            <a:off x="838201" y="1825624"/>
            <a:ext cx="4324108" cy="5032375"/>
          </a:xfrm>
        </p:spPr>
        <p:txBody>
          <a:bodyPr>
            <a:normAutofit fontScale="92500" lnSpcReduction="10000"/>
          </a:bodyPr>
          <a:lstStyle/>
          <a:p>
            <a:pPr marL="0" indent="0">
              <a:buNone/>
            </a:pPr>
            <a:r>
              <a:rPr lang="en-US" u="sng" dirty="0"/>
              <a:t>Setup</a:t>
            </a:r>
          </a:p>
          <a:p>
            <a:pPr marL="0" indent="0">
              <a:buNone/>
            </a:pPr>
            <a:r>
              <a:rPr lang="en-US" sz="2100" dirty="0"/>
              <a:t>Now let’s get your website published on the internet.</a:t>
            </a:r>
          </a:p>
          <a:p>
            <a:r>
              <a:rPr lang="en-US" dirty="0"/>
              <a:t>Navigate to your repository on </a:t>
            </a:r>
            <a:r>
              <a:rPr lang="en-US" dirty="0" err="1"/>
              <a:t>github.com</a:t>
            </a:r>
            <a:endParaRPr lang="en-US" dirty="0"/>
          </a:p>
          <a:p>
            <a:r>
              <a:rPr lang="en-US" dirty="0"/>
              <a:t>Go to Settings &gt; Code and Automation &gt; Pages</a:t>
            </a:r>
          </a:p>
          <a:p>
            <a:r>
              <a:rPr lang="en-US" dirty="0"/>
              <a:t>Ensure ‘Source’ is set to ‘Deploy from a branch’</a:t>
            </a:r>
          </a:p>
          <a:p>
            <a:r>
              <a:rPr lang="en-US" dirty="0"/>
              <a:t>Under ‘Branch’, select the ’main’ branch and the root directory</a:t>
            </a:r>
          </a:p>
          <a:p>
            <a:r>
              <a:rPr lang="en-US" dirty="0"/>
              <a:t>Click ‘Save’.</a:t>
            </a:r>
          </a:p>
        </p:txBody>
      </p:sp>
      <p:pic>
        <p:nvPicPr>
          <p:cNvPr id="6" name="Picture 5">
            <a:extLst>
              <a:ext uri="{FF2B5EF4-FFF2-40B4-BE49-F238E27FC236}">
                <a16:creationId xmlns:a16="http://schemas.microsoft.com/office/drawing/2014/main" id="{2611D774-19C0-F4A9-3236-2CC471C51152}"/>
              </a:ext>
            </a:extLst>
          </p:cNvPr>
          <p:cNvPicPr>
            <a:picLocks noChangeAspect="1"/>
          </p:cNvPicPr>
          <p:nvPr/>
        </p:nvPicPr>
        <p:blipFill>
          <a:blip r:embed="rId2"/>
          <a:stretch>
            <a:fillRect/>
          </a:stretch>
        </p:blipFill>
        <p:spPr>
          <a:xfrm>
            <a:off x="5144657" y="1485106"/>
            <a:ext cx="7047343" cy="4915693"/>
          </a:xfrm>
          <a:prstGeom prst="rect">
            <a:avLst/>
          </a:prstGeom>
        </p:spPr>
      </p:pic>
      <p:sp>
        <p:nvSpPr>
          <p:cNvPr id="7" name="Rectangle 6">
            <a:extLst>
              <a:ext uri="{FF2B5EF4-FFF2-40B4-BE49-F238E27FC236}">
                <a16:creationId xmlns:a16="http://schemas.microsoft.com/office/drawing/2014/main" id="{DDAD622D-E2C9-B237-5BA8-6C476057EF25}"/>
              </a:ext>
            </a:extLst>
          </p:cNvPr>
          <p:cNvSpPr/>
          <p:nvPr/>
        </p:nvSpPr>
        <p:spPr>
          <a:xfrm>
            <a:off x="7699854" y="5625296"/>
            <a:ext cx="885665" cy="20726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AE5A67D-1F90-2B3B-924A-037414D07FB7}"/>
              </a:ext>
            </a:extLst>
          </p:cNvPr>
          <p:cNvSpPr/>
          <p:nvPr/>
        </p:nvSpPr>
        <p:spPr>
          <a:xfrm>
            <a:off x="8474087" y="4547347"/>
            <a:ext cx="1081608" cy="34530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2442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414A6-DD00-5CCE-D287-BC529D725A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6102BD-5566-CCC6-7BA2-DAC67AB552EA}"/>
              </a:ext>
            </a:extLst>
          </p:cNvPr>
          <p:cNvSpPr>
            <a:spLocks noGrp="1"/>
          </p:cNvSpPr>
          <p:nvPr>
            <p:ph type="title"/>
          </p:nvPr>
        </p:nvSpPr>
        <p:spPr/>
        <p:txBody>
          <a:bodyPr/>
          <a:lstStyle/>
          <a:p>
            <a:r>
              <a:rPr lang="en-US" dirty="0"/>
              <a:t>Publishing on GitHub Pages</a:t>
            </a:r>
          </a:p>
        </p:txBody>
      </p:sp>
      <p:sp>
        <p:nvSpPr>
          <p:cNvPr id="3" name="Content Placeholder 2">
            <a:extLst>
              <a:ext uri="{FF2B5EF4-FFF2-40B4-BE49-F238E27FC236}">
                <a16:creationId xmlns:a16="http://schemas.microsoft.com/office/drawing/2014/main" id="{35DD0AF6-9D79-41E6-B6BD-04185FE354EF}"/>
              </a:ext>
            </a:extLst>
          </p:cNvPr>
          <p:cNvSpPr>
            <a:spLocks noGrp="1"/>
          </p:cNvSpPr>
          <p:nvPr>
            <p:ph idx="1"/>
          </p:nvPr>
        </p:nvSpPr>
        <p:spPr>
          <a:xfrm>
            <a:off x="838200" y="1825624"/>
            <a:ext cx="10515600" cy="5032375"/>
          </a:xfrm>
        </p:spPr>
        <p:txBody>
          <a:bodyPr>
            <a:normAutofit/>
          </a:bodyPr>
          <a:lstStyle/>
          <a:p>
            <a:pPr marL="0" indent="0">
              <a:buNone/>
            </a:pPr>
            <a:r>
              <a:rPr lang="en-US" u="sng" dirty="0"/>
              <a:t>Setup</a:t>
            </a:r>
            <a:endParaRPr lang="en-US" dirty="0"/>
          </a:p>
          <a:p>
            <a:pPr marL="0" indent="0">
              <a:buNone/>
            </a:pPr>
            <a:r>
              <a:rPr lang="en-US" sz="1800" dirty="0"/>
              <a:t>After a couple of minutes, the Pages settings page will update and confirm that your site is published.</a:t>
            </a:r>
          </a:p>
          <a:p>
            <a:pPr marL="0" indent="0">
              <a:buNone/>
            </a:pPr>
            <a:r>
              <a:rPr lang="en-US" sz="1800" dirty="0"/>
              <a:t>Note this example, where my domain name does not match the repository name. When this happens, GitHub will include both names in the URL.</a:t>
            </a:r>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r>
              <a:rPr lang="en-US" sz="1800" dirty="0"/>
              <a:t>In most cases, if done incorrectly, it’ll look more like:</a:t>
            </a:r>
          </a:p>
          <a:p>
            <a:pPr marL="0" indent="0" algn="ctr">
              <a:buNone/>
            </a:pPr>
            <a:r>
              <a:rPr lang="en-US" sz="1800" dirty="0">
                <a:highlight>
                  <a:srgbClr val="C0C0C0"/>
                </a:highlight>
                <a:latin typeface="Courier New" panose="02070309020205020404" pitchFamily="49" charset="0"/>
                <a:cs typeface="Courier New" panose="02070309020205020404" pitchFamily="49" charset="0"/>
              </a:rPr>
              <a:t>http://{yourusername}.github.io/{yourrepositoryname}.github.io</a:t>
            </a:r>
          </a:p>
          <a:p>
            <a:pPr marL="0" indent="0">
              <a:buNone/>
            </a:pPr>
            <a:r>
              <a:rPr lang="en-US" sz="1800" dirty="0"/>
              <a:t>This is easily fixed by renaming the repository to the matching name.</a:t>
            </a:r>
          </a:p>
        </p:txBody>
      </p:sp>
      <p:pic>
        <p:nvPicPr>
          <p:cNvPr id="4" name="Picture 3">
            <a:extLst>
              <a:ext uri="{FF2B5EF4-FFF2-40B4-BE49-F238E27FC236}">
                <a16:creationId xmlns:a16="http://schemas.microsoft.com/office/drawing/2014/main" id="{588086AF-8BFB-C646-7B92-4067C89F42DC}"/>
              </a:ext>
            </a:extLst>
          </p:cNvPr>
          <p:cNvPicPr>
            <a:picLocks noChangeAspect="1"/>
          </p:cNvPicPr>
          <p:nvPr/>
        </p:nvPicPr>
        <p:blipFill>
          <a:blip r:embed="rId2"/>
          <a:stretch>
            <a:fillRect/>
          </a:stretch>
        </p:blipFill>
        <p:spPr>
          <a:xfrm>
            <a:off x="2209800" y="3305954"/>
            <a:ext cx="7772400" cy="1853343"/>
          </a:xfrm>
          <a:prstGeom prst="rect">
            <a:avLst/>
          </a:prstGeom>
        </p:spPr>
      </p:pic>
      <p:sp>
        <p:nvSpPr>
          <p:cNvPr id="5" name="TextBox 4">
            <a:extLst>
              <a:ext uri="{FF2B5EF4-FFF2-40B4-BE49-F238E27FC236}">
                <a16:creationId xmlns:a16="http://schemas.microsoft.com/office/drawing/2014/main" id="{A75AF343-C3D8-1E76-35BA-17157228AC10}"/>
              </a:ext>
            </a:extLst>
          </p:cNvPr>
          <p:cNvSpPr txBox="1"/>
          <p:nvPr/>
        </p:nvSpPr>
        <p:spPr>
          <a:xfrm>
            <a:off x="6520775" y="4211006"/>
            <a:ext cx="558166" cy="261610"/>
          </a:xfrm>
          <a:prstGeom prst="rect">
            <a:avLst/>
          </a:prstGeom>
          <a:noFill/>
        </p:spPr>
        <p:txBody>
          <a:bodyPr wrap="none" rtlCol="0">
            <a:spAutoFit/>
          </a:bodyPr>
          <a:lstStyle/>
          <a:p>
            <a:r>
              <a:rPr lang="en-US" sz="1100" dirty="0">
                <a:solidFill>
                  <a:srgbClr val="FF0000"/>
                </a:solidFill>
              </a:rPr>
              <a:t>gross!</a:t>
            </a:r>
          </a:p>
        </p:txBody>
      </p:sp>
      <p:cxnSp>
        <p:nvCxnSpPr>
          <p:cNvPr id="10" name="Straight Arrow Connector 9">
            <a:extLst>
              <a:ext uri="{FF2B5EF4-FFF2-40B4-BE49-F238E27FC236}">
                <a16:creationId xmlns:a16="http://schemas.microsoft.com/office/drawing/2014/main" id="{B243C0C5-03AB-0F14-B198-9BD671CB4754}"/>
              </a:ext>
            </a:extLst>
          </p:cNvPr>
          <p:cNvCxnSpPr/>
          <p:nvPr/>
        </p:nvCxnSpPr>
        <p:spPr>
          <a:xfrm flipH="1">
            <a:off x="5933872" y="4367719"/>
            <a:ext cx="629056" cy="64851"/>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7751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BDA6A-A9AE-84A9-038E-E136A15237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240A3E-97B7-5F57-E484-4254025ED3E8}"/>
              </a:ext>
            </a:extLst>
          </p:cNvPr>
          <p:cNvSpPr>
            <a:spLocks noGrp="1"/>
          </p:cNvSpPr>
          <p:nvPr>
            <p:ph type="title"/>
          </p:nvPr>
        </p:nvSpPr>
        <p:spPr/>
        <p:txBody>
          <a:bodyPr/>
          <a:lstStyle/>
          <a:p>
            <a:r>
              <a:rPr lang="en-US" dirty="0"/>
              <a:t>Publishing on GitHub Pages</a:t>
            </a:r>
          </a:p>
        </p:txBody>
      </p:sp>
      <p:sp>
        <p:nvSpPr>
          <p:cNvPr id="3" name="Content Placeholder 2">
            <a:extLst>
              <a:ext uri="{FF2B5EF4-FFF2-40B4-BE49-F238E27FC236}">
                <a16:creationId xmlns:a16="http://schemas.microsoft.com/office/drawing/2014/main" id="{55854F5E-DDF3-CD1B-56E5-A1042DA6524F}"/>
              </a:ext>
            </a:extLst>
          </p:cNvPr>
          <p:cNvSpPr>
            <a:spLocks noGrp="1"/>
          </p:cNvSpPr>
          <p:nvPr>
            <p:ph idx="1"/>
          </p:nvPr>
        </p:nvSpPr>
        <p:spPr>
          <a:xfrm>
            <a:off x="838200" y="1825625"/>
            <a:ext cx="10515600" cy="4351338"/>
          </a:xfrm>
        </p:spPr>
        <p:txBody>
          <a:bodyPr>
            <a:normAutofit/>
          </a:bodyPr>
          <a:lstStyle/>
          <a:p>
            <a:pPr marL="0" indent="0">
              <a:buNone/>
            </a:pPr>
            <a:r>
              <a:rPr lang="en-US" u="sng" dirty="0"/>
              <a:t>Setup</a:t>
            </a:r>
          </a:p>
          <a:p>
            <a:pPr marL="0" indent="0">
              <a:buNone/>
            </a:pPr>
            <a:r>
              <a:rPr lang="en-US" sz="1800" dirty="0"/>
              <a:t>Now your website is live! Tell your friends. Try accessing it from different browsers and devices.</a:t>
            </a:r>
            <a:endParaRPr lang="en-US" sz="1800" dirty="0">
              <a:highlight>
                <a:srgbClr val="C0C0C0"/>
              </a:highlight>
              <a:latin typeface="Courier New" panose="02070309020205020404" pitchFamily="49" charset="0"/>
              <a:cs typeface="Courier New" panose="02070309020205020404" pitchFamily="49" charset="0"/>
            </a:endParaRPr>
          </a:p>
        </p:txBody>
      </p:sp>
      <p:grpSp>
        <p:nvGrpSpPr>
          <p:cNvPr id="8" name="Group 7">
            <a:extLst>
              <a:ext uri="{FF2B5EF4-FFF2-40B4-BE49-F238E27FC236}">
                <a16:creationId xmlns:a16="http://schemas.microsoft.com/office/drawing/2014/main" id="{87D5DC51-22F2-1348-4E60-FF9D6013FECE}"/>
              </a:ext>
            </a:extLst>
          </p:cNvPr>
          <p:cNvGrpSpPr/>
          <p:nvPr/>
        </p:nvGrpSpPr>
        <p:grpSpPr>
          <a:xfrm>
            <a:off x="1350584" y="3302003"/>
            <a:ext cx="9490832" cy="2874960"/>
            <a:chOff x="1350584" y="3302003"/>
            <a:chExt cx="9490832" cy="2874960"/>
          </a:xfrm>
        </p:grpSpPr>
        <p:pic>
          <p:nvPicPr>
            <p:cNvPr id="6" name="Picture 5">
              <a:extLst>
                <a:ext uri="{FF2B5EF4-FFF2-40B4-BE49-F238E27FC236}">
                  <a16:creationId xmlns:a16="http://schemas.microsoft.com/office/drawing/2014/main" id="{195EE287-8C33-34A4-2C7B-61D9BE670A85}"/>
                </a:ext>
              </a:extLst>
            </p:cNvPr>
            <p:cNvPicPr>
              <a:picLocks noChangeAspect="1"/>
            </p:cNvPicPr>
            <p:nvPr/>
          </p:nvPicPr>
          <p:blipFill>
            <a:blip r:embed="rId2"/>
            <a:stretch>
              <a:fillRect/>
            </a:stretch>
          </p:blipFill>
          <p:spPr>
            <a:xfrm>
              <a:off x="1350584" y="3302003"/>
              <a:ext cx="9490832" cy="2874960"/>
            </a:xfrm>
            <a:prstGeom prst="rect">
              <a:avLst/>
            </a:prstGeom>
          </p:spPr>
        </p:pic>
        <p:sp>
          <p:nvSpPr>
            <p:cNvPr id="7" name="Rectangle 6">
              <a:extLst>
                <a:ext uri="{FF2B5EF4-FFF2-40B4-BE49-F238E27FC236}">
                  <a16:creationId xmlns:a16="http://schemas.microsoft.com/office/drawing/2014/main" id="{569CC32A-5EBC-81B9-7080-613CC85D707D}"/>
                </a:ext>
              </a:extLst>
            </p:cNvPr>
            <p:cNvSpPr/>
            <p:nvPr/>
          </p:nvSpPr>
          <p:spPr>
            <a:xfrm>
              <a:off x="2866768" y="3954162"/>
              <a:ext cx="217954" cy="1881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09666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552B375-165A-32C2-B11C-C7DF1B3B39A6}"/>
              </a:ext>
            </a:extLst>
          </p:cNvPr>
          <p:cNvSpPr>
            <a:spLocks noGrp="1"/>
          </p:cNvSpPr>
          <p:nvPr>
            <p:ph type="ctrTitle"/>
          </p:nvPr>
        </p:nvSpPr>
        <p:spPr/>
        <p:txBody>
          <a:bodyPr/>
          <a:lstStyle/>
          <a:p>
            <a:r>
              <a:rPr lang="en-US" dirty="0"/>
              <a:t>Domain Names</a:t>
            </a:r>
          </a:p>
        </p:txBody>
      </p:sp>
    </p:spTree>
    <p:extLst>
      <p:ext uri="{BB962C8B-B14F-4D97-AF65-F5344CB8AC3E}">
        <p14:creationId xmlns:p14="http://schemas.microsoft.com/office/powerpoint/2010/main" val="5333706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EDCD5-2A28-EB06-F5A3-DE2CC31B0CF3}"/>
              </a:ext>
            </a:extLst>
          </p:cNvPr>
          <p:cNvSpPr>
            <a:spLocks noGrp="1"/>
          </p:cNvSpPr>
          <p:nvPr>
            <p:ph type="title"/>
          </p:nvPr>
        </p:nvSpPr>
        <p:spPr/>
        <p:txBody>
          <a:bodyPr/>
          <a:lstStyle/>
          <a:p>
            <a:r>
              <a:rPr lang="en-US" dirty="0"/>
              <a:t>Getting a Domain Name</a:t>
            </a:r>
          </a:p>
        </p:txBody>
      </p:sp>
      <p:sp>
        <p:nvSpPr>
          <p:cNvPr id="3" name="Content Placeholder 2">
            <a:extLst>
              <a:ext uri="{FF2B5EF4-FFF2-40B4-BE49-F238E27FC236}">
                <a16:creationId xmlns:a16="http://schemas.microsoft.com/office/drawing/2014/main" id="{45BAE16D-3312-7860-91AB-428717937399}"/>
              </a:ext>
            </a:extLst>
          </p:cNvPr>
          <p:cNvSpPr>
            <a:spLocks noGrp="1"/>
          </p:cNvSpPr>
          <p:nvPr>
            <p:ph idx="1"/>
          </p:nvPr>
        </p:nvSpPr>
        <p:spPr>
          <a:xfrm>
            <a:off x="838200" y="1825625"/>
            <a:ext cx="5041605" cy="4351338"/>
          </a:xfrm>
        </p:spPr>
        <p:txBody>
          <a:bodyPr>
            <a:normAutofit/>
          </a:bodyPr>
          <a:lstStyle/>
          <a:p>
            <a:pPr marL="0" indent="0">
              <a:buNone/>
            </a:pPr>
            <a:r>
              <a:rPr lang="en-US" u="sng" dirty="0"/>
              <a:t>A What?</a:t>
            </a:r>
          </a:p>
          <a:p>
            <a:pPr marL="0" indent="0">
              <a:buNone/>
            </a:pPr>
            <a:r>
              <a:rPr lang="en-US" sz="1800" dirty="0"/>
              <a:t>A </a:t>
            </a:r>
            <a:r>
              <a:rPr lang="en-US" sz="1800" u="sng" dirty="0"/>
              <a:t>domain name</a:t>
            </a:r>
            <a:r>
              <a:rPr lang="en-US" sz="1800" dirty="0"/>
              <a:t> is the readable address that directs the browser to the IP address of a server (via the Domain Name System, or </a:t>
            </a:r>
            <a:r>
              <a:rPr lang="en-US" sz="1800" u="sng" dirty="0"/>
              <a:t>DNS</a:t>
            </a:r>
            <a:r>
              <a:rPr lang="en-US" sz="1800" dirty="0"/>
              <a:t>). Rather than memorizing a lot of numbers and dots to get to the servers of my favorite website, I can just type the domain name ‘youtube.com’ in the browser bar instead.</a:t>
            </a:r>
          </a:p>
          <a:p>
            <a:pPr marL="0" indent="0">
              <a:buNone/>
            </a:pPr>
            <a:r>
              <a:rPr lang="en-US" sz="1800" u="sng" dirty="0"/>
              <a:t>Domain name registrars</a:t>
            </a:r>
            <a:r>
              <a:rPr lang="en-US" sz="1800" dirty="0"/>
              <a:t> sell domain names and allow you to direct them to your server.</a:t>
            </a:r>
          </a:p>
          <a:p>
            <a:pPr marL="0" indent="0">
              <a:buNone/>
            </a:pPr>
            <a:r>
              <a:rPr lang="en-US" sz="1800" dirty="0"/>
              <a:t>The next task is to obtain a domain name and direct it to the GitHub servers hosting your website.</a:t>
            </a:r>
          </a:p>
        </p:txBody>
      </p:sp>
      <p:pic>
        <p:nvPicPr>
          <p:cNvPr id="3074" name="Picture 2" descr="Working of Domain Name System (DNS) Server - GeeksforGeeks">
            <a:extLst>
              <a:ext uri="{FF2B5EF4-FFF2-40B4-BE49-F238E27FC236}">
                <a16:creationId xmlns:a16="http://schemas.microsoft.com/office/drawing/2014/main" id="{1501985D-B33D-4BDB-5435-EF5015EAEC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647568"/>
            <a:ext cx="5708708" cy="4529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9188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CD548-EDFB-DE34-5405-B90D364A84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0830FA-3726-6250-184F-81AD5D4D287B}"/>
              </a:ext>
            </a:extLst>
          </p:cNvPr>
          <p:cNvSpPr>
            <a:spLocks noGrp="1"/>
          </p:cNvSpPr>
          <p:nvPr>
            <p:ph type="title"/>
          </p:nvPr>
        </p:nvSpPr>
        <p:spPr/>
        <p:txBody>
          <a:bodyPr/>
          <a:lstStyle/>
          <a:p>
            <a:r>
              <a:rPr lang="en-US" dirty="0"/>
              <a:t>Getting a Domain Name</a:t>
            </a:r>
          </a:p>
        </p:txBody>
      </p:sp>
      <p:sp>
        <p:nvSpPr>
          <p:cNvPr id="3" name="Content Placeholder 2">
            <a:extLst>
              <a:ext uri="{FF2B5EF4-FFF2-40B4-BE49-F238E27FC236}">
                <a16:creationId xmlns:a16="http://schemas.microsoft.com/office/drawing/2014/main" id="{C553BCB5-BE86-2FD1-F4F6-D573EF8015CF}"/>
              </a:ext>
            </a:extLst>
          </p:cNvPr>
          <p:cNvSpPr>
            <a:spLocks noGrp="1"/>
          </p:cNvSpPr>
          <p:nvPr>
            <p:ph idx="1"/>
          </p:nvPr>
        </p:nvSpPr>
        <p:spPr>
          <a:xfrm>
            <a:off x="838200" y="1825625"/>
            <a:ext cx="5041605" cy="4351338"/>
          </a:xfrm>
        </p:spPr>
        <p:txBody>
          <a:bodyPr>
            <a:normAutofit/>
          </a:bodyPr>
          <a:lstStyle/>
          <a:p>
            <a:pPr marL="0" indent="0">
              <a:buNone/>
            </a:pPr>
            <a:r>
              <a:rPr lang="en-US" u="sng" dirty="0"/>
              <a:t>Purchasing a domain name</a:t>
            </a:r>
          </a:p>
          <a:p>
            <a:pPr marL="0" indent="0">
              <a:buNone/>
            </a:pPr>
            <a:r>
              <a:rPr lang="en-US" sz="1800" dirty="0"/>
              <a:t>There are several domain name registrars out there, some more reputable than others.</a:t>
            </a:r>
          </a:p>
          <a:p>
            <a:pPr marL="0" indent="0">
              <a:buNone/>
            </a:pPr>
            <a:r>
              <a:rPr lang="en-US" sz="1800" dirty="0"/>
              <a:t>I have had a good experience with </a:t>
            </a:r>
            <a:r>
              <a:rPr lang="en-US" sz="1800" u="sng" dirty="0"/>
              <a:t>Porkbun</a:t>
            </a:r>
            <a:r>
              <a:rPr lang="en-US" sz="1800" dirty="0"/>
              <a:t>. I will show the process of getting a domain name there. However, if you choose a different registrar, the process will be fairly similar.</a:t>
            </a:r>
          </a:p>
        </p:txBody>
      </p:sp>
      <p:pic>
        <p:nvPicPr>
          <p:cNvPr id="5122" name="Picture 2" descr="Porkbun - ICANNWiki">
            <a:extLst>
              <a:ext uri="{FF2B5EF4-FFF2-40B4-BE49-F238E27FC236}">
                <a16:creationId xmlns:a16="http://schemas.microsoft.com/office/drawing/2014/main" id="{0E4AC7E0-E89A-84B7-CD8A-B0524850D7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0918" y="1690688"/>
            <a:ext cx="3682882" cy="33173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2951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8040D-1F33-223C-1E4F-DFB33A92F5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A0C479-A35E-571A-3DFD-66FB9C31AF7D}"/>
              </a:ext>
            </a:extLst>
          </p:cNvPr>
          <p:cNvSpPr>
            <a:spLocks noGrp="1"/>
          </p:cNvSpPr>
          <p:nvPr>
            <p:ph type="title"/>
          </p:nvPr>
        </p:nvSpPr>
        <p:spPr/>
        <p:txBody>
          <a:bodyPr/>
          <a:lstStyle/>
          <a:p>
            <a:r>
              <a:rPr lang="en-US" dirty="0"/>
              <a:t>Getting a Domain Name</a:t>
            </a:r>
          </a:p>
        </p:txBody>
      </p:sp>
      <p:sp>
        <p:nvSpPr>
          <p:cNvPr id="3" name="Content Placeholder 2">
            <a:extLst>
              <a:ext uri="{FF2B5EF4-FFF2-40B4-BE49-F238E27FC236}">
                <a16:creationId xmlns:a16="http://schemas.microsoft.com/office/drawing/2014/main" id="{CC39852F-62B0-6811-D86F-8A27C8399417}"/>
              </a:ext>
            </a:extLst>
          </p:cNvPr>
          <p:cNvSpPr>
            <a:spLocks noGrp="1"/>
          </p:cNvSpPr>
          <p:nvPr>
            <p:ph idx="1"/>
          </p:nvPr>
        </p:nvSpPr>
        <p:spPr>
          <a:xfrm>
            <a:off x="838200" y="1825625"/>
            <a:ext cx="4626935" cy="4351338"/>
          </a:xfrm>
        </p:spPr>
        <p:txBody>
          <a:bodyPr>
            <a:normAutofit/>
          </a:bodyPr>
          <a:lstStyle/>
          <a:p>
            <a:pPr marL="0" indent="0">
              <a:buNone/>
            </a:pPr>
            <a:r>
              <a:rPr lang="en-US" u="sng" dirty="0"/>
              <a:t>Purchasing a domain name</a:t>
            </a:r>
          </a:p>
          <a:p>
            <a:r>
              <a:rPr lang="en-US" dirty="0"/>
              <a:t>Navigate to porkbun.com and type the domain name you want in the search bar</a:t>
            </a:r>
          </a:p>
          <a:p>
            <a:pPr marL="0" indent="0">
              <a:buNone/>
            </a:pPr>
            <a:r>
              <a:rPr lang="en-US" sz="1800" dirty="0"/>
              <a:t>You’ll see the domain name and similar ones to the one you typed, and its availability. </a:t>
            </a:r>
          </a:p>
          <a:p>
            <a:pPr marL="0" indent="0">
              <a:buNone/>
            </a:pPr>
            <a:r>
              <a:rPr lang="en-US" sz="1800" dirty="0"/>
              <a:t>Here, for example, yairfranco.com is taken (because I already claimed it).</a:t>
            </a:r>
          </a:p>
        </p:txBody>
      </p:sp>
      <p:pic>
        <p:nvPicPr>
          <p:cNvPr id="5" name="Picture 4">
            <a:extLst>
              <a:ext uri="{FF2B5EF4-FFF2-40B4-BE49-F238E27FC236}">
                <a16:creationId xmlns:a16="http://schemas.microsoft.com/office/drawing/2014/main" id="{80D5CA24-3925-2A47-85E9-DC1DE17B60D1}"/>
              </a:ext>
            </a:extLst>
          </p:cNvPr>
          <p:cNvPicPr>
            <a:picLocks noChangeAspect="1"/>
          </p:cNvPicPr>
          <p:nvPr/>
        </p:nvPicPr>
        <p:blipFill>
          <a:blip r:embed="rId2"/>
          <a:stretch>
            <a:fillRect/>
          </a:stretch>
        </p:blipFill>
        <p:spPr>
          <a:xfrm>
            <a:off x="5465135" y="1408190"/>
            <a:ext cx="6601046" cy="417435"/>
          </a:xfrm>
          <a:prstGeom prst="rect">
            <a:avLst/>
          </a:prstGeom>
        </p:spPr>
      </p:pic>
      <p:pic>
        <p:nvPicPr>
          <p:cNvPr id="6" name="Picture 5">
            <a:extLst>
              <a:ext uri="{FF2B5EF4-FFF2-40B4-BE49-F238E27FC236}">
                <a16:creationId xmlns:a16="http://schemas.microsoft.com/office/drawing/2014/main" id="{3F8729A2-5E0E-B108-21D6-8F6B1242E416}"/>
              </a:ext>
            </a:extLst>
          </p:cNvPr>
          <p:cNvPicPr>
            <a:picLocks noChangeAspect="1"/>
          </p:cNvPicPr>
          <p:nvPr/>
        </p:nvPicPr>
        <p:blipFill>
          <a:blip r:embed="rId3"/>
          <a:stretch>
            <a:fillRect/>
          </a:stretch>
        </p:blipFill>
        <p:spPr>
          <a:xfrm>
            <a:off x="5661837" y="1945404"/>
            <a:ext cx="6207642" cy="3841905"/>
          </a:xfrm>
          <a:prstGeom prst="rect">
            <a:avLst/>
          </a:prstGeom>
        </p:spPr>
      </p:pic>
    </p:spTree>
    <p:extLst>
      <p:ext uri="{BB962C8B-B14F-4D97-AF65-F5344CB8AC3E}">
        <p14:creationId xmlns:p14="http://schemas.microsoft.com/office/powerpoint/2010/main" val="17409597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9808B-C698-7381-C9E8-2D6749B0B8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C983BD-9223-EB90-0F85-4756A4B98CF2}"/>
              </a:ext>
            </a:extLst>
          </p:cNvPr>
          <p:cNvSpPr>
            <a:spLocks noGrp="1"/>
          </p:cNvSpPr>
          <p:nvPr>
            <p:ph type="title"/>
          </p:nvPr>
        </p:nvSpPr>
        <p:spPr/>
        <p:txBody>
          <a:bodyPr/>
          <a:lstStyle/>
          <a:p>
            <a:r>
              <a:rPr lang="en-US" dirty="0"/>
              <a:t>Getting a Domain Name</a:t>
            </a:r>
          </a:p>
        </p:txBody>
      </p:sp>
      <p:sp>
        <p:nvSpPr>
          <p:cNvPr id="3" name="Content Placeholder 2">
            <a:extLst>
              <a:ext uri="{FF2B5EF4-FFF2-40B4-BE49-F238E27FC236}">
                <a16:creationId xmlns:a16="http://schemas.microsoft.com/office/drawing/2014/main" id="{F8FDEC28-64A0-199A-A281-D45CD5BE5BC8}"/>
              </a:ext>
            </a:extLst>
          </p:cNvPr>
          <p:cNvSpPr>
            <a:spLocks noGrp="1"/>
          </p:cNvSpPr>
          <p:nvPr>
            <p:ph idx="1"/>
          </p:nvPr>
        </p:nvSpPr>
        <p:spPr>
          <a:xfrm>
            <a:off x="838200" y="1825624"/>
            <a:ext cx="5530702" cy="4667251"/>
          </a:xfrm>
        </p:spPr>
        <p:txBody>
          <a:bodyPr>
            <a:normAutofit/>
          </a:bodyPr>
          <a:lstStyle/>
          <a:p>
            <a:pPr marL="0" indent="0">
              <a:buNone/>
            </a:pPr>
            <a:r>
              <a:rPr lang="en-US" u="sng" dirty="0"/>
              <a:t>Purchasing a domain name</a:t>
            </a:r>
          </a:p>
          <a:p>
            <a:pPr marL="0" indent="0">
              <a:buNone/>
            </a:pPr>
            <a:r>
              <a:rPr lang="en-US" sz="1800" dirty="0"/>
              <a:t>Once you’ve found the right domain name for you:</a:t>
            </a:r>
          </a:p>
          <a:p>
            <a:r>
              <a:rPr lang="en-US" dirty="0"/>
              <a:t>Log in to your Porkbun account</a:t>
            </a:r>
          </a:p>
          <a:p>
            <a:r>
              <a:rPr lang="en-US" dirty="0"/>
              <a:t>Click the ‘+’ icon on the domain name you want</a:t>
            </a:r>
          </a:p>
          <a:p>
            <a:r>
              <a:rPr lang="en-US" dirty="0"/>
              <a:t>Proceed with the checkout steps</a:t>
            </a:r>
          </a:p>
          <a:p>
            <a:pPr marL="0" indent="0">
              <a:buNone/>
            </a:pPr>
            <a:r>
              <a:rPr lang="en-US" sz="1800" dirty="0"/>
              <a:t>Some registrars will push hard to upsell you for things like additional subdomains, web hosting, or email servers. You won’t need that for now. I like Porkbun in part because it does not upsell you hard (unless you want them to).</a:t>
            </a:r>
            <a:endParaRPr lang="en-US" dirty="0"/>
          </a:p>
        </p:txBody>
      </p:sp>
      <p:pic>
        <p:nvPicPr>
          <p:cNvPr id="4" name="Picture 3">
            <a:extLst>
              <a:ext uri="{FF2B5EF4-FFF2-40B4-BE49-F238E27FC236}">
                <a16:creationId xmlns:a16="http://schemas.microsoft.com/office/drawing/2014/main" id="{827DE591-6C32-F6E7-7FAC-34F40AE44101}"/>
              </a:ext>
            </a:extLst>
          </p:cNvPr>
          <p:cNvPicPr>
            <a:picLocks noChangeAspect="1"/>
          </p:cNvPicPr>
          <p:nvPr/>
        </p:nvPicPr>
        <p:blipFill>
          <a:blip r:embed="rId2"/>
          <a:stretch>
            <a:fillRect/>
          </a:stretch>
        </p:blipFill>
        <p:spPr>
          <a:xfrm>
            <a:off x="6096000" y="3177271"/>
            <a:ext cx="6096000" cy="982203"/>
          </a:xfrm>
          <a:prstGeom prst="rect">
            <a:avLst/>
          </a:prstGeom>
        </p:spPr>
      </p:pic>
    </p:spTree>
    <p:extLst>
      <p:ext uri="{BB962C8B-B14F-4D97-AF65-F5344CB8AC3E}">
        <p14:creationId xmlns:p14="http://schemas.microsoft.com/office/powerpoint/2010/main" val="23412487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CD9B8-D1E0-4F67-15B7-6A0A87BA18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033613-370D-3936-63B6-C00453CDA213}"/>
              </a:ext>
            </a:extLst>
          </p:cNvPr>
          <p:cNvSpPr>
            <a:spLocks noGrp="1"/>
          </p:cNvSpPr>
          <p:nvPr>
            <p:ph type="title"/>
          </p:nvPr>
        </p:nvSpPr>
        <p:spPr/>
        <p:txBody>
          <a:bodyPr/>
          <a:lstStyle/>
          <a:p>
            <a:r>
              <a:rPr lang="en-US" dirty="0"/>
              <a:t>Getting a Domain Name</a:t>
            </a:r>
          </a:p>
        </p:txBody>
      </p:sp>
      <p:sp>
        <p:nvSpPr>
          <p:cNvPr id="3" name="Content Placeholder 2">
            <a:extLst>
              <a:ext uri="{FF2B5EF4-FFF2-40B4-BE49-F238E27FC236}">
                <a16:creationId xmlns:a16="http://schemas.microsoft.com/office/drawing/2014/main" id="{B626C8D0-D020-BFA2-1810-1CB773B117C1}"/>
              </a:ext>
            </a:extLst>
          </p:cNvPr>
          <p:cNvSpPr>
            <a:spLocks noGrp="1"/>
          </p:cNvSpPr>
          <p:nvPr>
            <p:ph idx="1"/>
          </p:nvPr>
        </p:nvSpPr>
        <p:spPr>
          <a:xfrm>
            <a:off x="838199" y="1825625"/>
            <a:ext cx="10315354" cy="2686702"/>
          </a:xfrm>
        </p:spPr>
        <p:txBody>
          <a:bodyPr>
            <a:normAutofit/>
          </a:bodyPr>
          <a:lstStyle/>
          <a:p>
            <a:pPr marL="0" indent="0">
              <a:buNone/>
            </a:pPr>
            <a:r>
              <a:rPr lang="en-US" u="sng" dirty="0"/>
              <a:t>Purchasing a domain name</a:t>
            </a:r>
          </a:p>
          <a:p>
            <a:pPr marL="0" indent="0">
              <a:buNone/>
            </a:pPr>
            <a:r>
              <a:rPr lang="en-US" sz="1800" dirty="0"/>
              <a:t>Once you’ve purchased your domain:</a:t>
            </a:r>
          </a:p>
          <a:p>
            <a:r>
              <a:rPr lang="en-US" dirty="0"/>
              <a:t>Go to Account &gt; Domain Management</a:t>
            </a:r>
          </a:p>
          <a:p>
            <a:pPr marL="0" indent="0">
              <a:buNone/>
            </a:pPr>
            <a:r>
              <a:rPr lang="en-US" sz="1800" dirty="0"/>
              <a:t>You’ll see a list of domains you own.</a:t>
            </a:r>
          </a:p>
        </p:txBody>
      </p:sp>
      <p:pic>
        <p:nvPicPr>
          <p:cNvPr id="5" name="Picture 4">
            <a:extLst>
              <a:ext uri="{FF2B5EF4-FFF2-40B4-BE49-F238E27FC236}">
                <a16:creationId xmlns:a16="http://schemas.microsoft.com/office/drawing/2014/main" id="{A72B919E-5B8B-8725-3511-6915E59CB929}"/>
              </a:ext>
            </a:extLst>
          </p:cNvPr>
          <p:cNvPicPr>
            <a:picLocks noChangeAspect="1"/>
          </p:cNvPicPr>
          <p:nvPr/>
        </p:nvPicPr>
        <p:blipFill>
          <a:blip r:embed="rId2"/>
          <a:stretch>
            <a:fillRect/>
          </a:stretch>
        </p:blipFill>
        <p:spPr>
          <a:xfrm>
            <a:off x="204492" y="3828224"/>
            <a:ext cx="11783015" cy="2239349"/>
          </a:xfrm>
          <a:prstGeom prst="rect">
            <a:avLst/>
          </a:prstGeom>
        </p:spPr>
      </p:pic>
    </p:spTree>
    <p:extLst>
      <p:ext uri="{BB962C8B-B14F-4D97-AF65-F5344CB8AC3E}">
        <p14:creationId xmlns:p14="http://schemas.microsoft.com/office/powerpoint/2010/main" val="25173066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6C902-9C62-DF83-AFFF-DEC8734CB2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8D1EA3-B42B-D556-293C-5606FD7F3F82}"/>
              </a:ext>
            </a:extLst>
          </p:cNvPr>
          <p:cNvSpPr>
            <a:spLocks noGrp="1"/>
          </p:cNvSpPr>
          <p:nvPr>
            <p:ph type="title"/>
          </p:nvPr>
        </p:nvSpPr>
        <p:spPr/>
        <p:txBody>
          <a:bodyPr/>
          <a:lstStyle/>
          <a:p>
            <a:r>
              <a:rPr lang="en-US" dirty="0"/>
              <a:t>Getting a Domain Name</a:t>
            </a:r>
          </a:p>
        </p:txBody>
      </p:sp>
      <p:sp>
        <p:nvSpPr>
          <p:cNvPr id="3" name="Content Placeholder 2">
            <a:extLst>
              <a:ext uri="{FF2B5EF4-FFF2-40B4-BE49-F238E27FC236}">
                <a16:creationId xmlns:a16="http://schemas.microsoft.com/office/drawing/2014/main" id="{D063DB0A-6840-D26D-9E4F-7308AAA3127A}"/>
              </a:ext>
            </a:extLst>
          </p:cNvPr>
          <p:cNvSpPr>
            <a:spLocks noGrp="1"/>
          </p:cNvSpPr>
          <p:nvPr>
            <p:ph idx="1"/>
          </p:nvPr>
        </p:nvSpPr>
        <p:spPr>
          <a:xfrm>
            <a:off x="838197" y="1825624"/>
            <a:ext cx="6693562" cy="4923271"/>
          </a:xfrm>
        </p:spPr>
        <p:txBody>
          <a:bodyPr>
            <a:normAutofit lnSpcReduction="10000"/>
          </a:bodyPr>
          <a:lstStyle/>
          <a:p>
            <a:pPr marL="0" indent="0">
              <a:buNone/>
            </a:pPr>
            <a:r>
              <a:rPr lang="en-US" u="sng" dirty="0"/>
              <a:t>Setting up your domain</a:t>
            </a:r>
          </a:p>
          <a:p>
            <a:pPr marL="0" indent="0">
              <a:buNone/>
            </a:pPr>
            <a:r>
              <a:rPr lang="en-US" sz="1800" dirty="0"/>
              <a:t>Now that you own this domain, you can do whatever you want with it! Let’s add DNS records that will redirect the domain to your github.io page. Luckily, Porkbun makes this really easy!</a:t>
            </a:r>
          </a:p>
          <a:p>
            <a:r>
              <a:rPr lang="en-US" dirty="0"/>
              <a:t>In your Porkbun domain management page, click “DNS” under the domain you’re setting up</a:t>
            </a:r>
          </a:p>
          <a:p>
            <a:r>
              <a:rPr lang="en-US" dirty="0"/>
              <a:t>Under ‘Quick DNS Config’, select ‘GitHub’</a:t>
            </a:r>
          </a:p>
          <a:p>
            <a:r>
              <a:rPr lang="en-US" dirty="0"/>
              <a:t>Under ‘CNAME’, set the ‘Answer’ field to be your github.io URL.</a:t>
            </a:r>
          </a:p>
          <a:p>
            <a:pPr marL="0" indent="0">
              <a:buNone/>
            </a:pPr>
            <a:r>
              <a:rPr lang="en-US" sz="1800" dirty="0"/>
              <a:t>A CNAME record is a DNS record that points a domain name to another domain name, rather than an IP address.</a:t>
            </a:r>
            <a:endParaRPr lang="en-US" sz="1900" dirty="0"/>
          </a:p>
        </p:txBody>
      </p:sp>
      <p:pic>
        <p:nvPicPr>
          <p:cNvPr id="4" name="Picture 3">
            <a:extLst>
              <a:ext uri="{FF2B5EF4-FFF2-40B4-BE49-F238E27FC236}">
                <a16:creationId xmlns:a16="http://schemas.microsoft.com/office/drawing/2014/main" id="{6AC78E67-5333-AEB9-337C-D108DFD3EE8F}"/>
              </a:ext>
            </a:extLst>
          </p:cNvPr>
          <p:cNvPicPr>
            <a:picLocks noChangeAspect="1"/>
          </p:cNvPicPr>
          <p:nvPr/>
        </p:nvPicPr>
        <p:blipFill>
          <a:blip r:embed="rId2"/>
          <a:stretch>
            <a:fillRect/>
          </a:stretch>
        </p:blipFill>
        <p:spPr>
          <a:xfrm>
            <a:off x="7460574" y="53951"/>
            <a:ext cx="3562351" cy="2078038"/>
          </a:xfrm>
          <a:prstGeom prst="rect">
            <a:avLst/>
          </a:prstGeom>
        </p:spPr>
      </p:pic>
      <p:sp>
        <p:nvSpPr>
          <p:cNvPr id="6" name="Rectangle 5">
            <a:extLst>
              <a:ext uri="{FF2B5EF4-FFF2-40B4-BE49-F238E27FC236}">
                <a16:creationId xmlns:a16="http://schemas.microsoft.com/office/drawing/2014/main" id="{E0249B91-6E84-7710-CA50-B9A72B00550B}"/>
              </a:ext>
            </a:extLst>
          </p:cNvPr>
          <p:cNvSpPr/>
          <p:nvPr/>
        </p:nvSpPr>
        <p:spPr>
          <a:xfrm>
            <a:off x="8485160" y="1356443"/>
            <a:ext cx="423151" cy="28284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2E138F99-09DE-6D2F-1DE1-7271D95FE2F1}"/>
              </a:ext>
            </a:extLst>
          </p:cNvPr>
          <p:cNvPicPr>
            <a:picLocks noChangeAspect="1"/>
          </p:cNvPicPr>
          <p:nvPr/>
        </p:nvPicPr>
        <p:blipFill>
          <a:blip r:embed="rId3"/>
          <a:stretch>
            <a:fillRect/>
          </a:stretch>
        </p:blipFill>
        <p:spPr>
          <a:xfrm>
            <a:off x="7460574" y="2222505"/>
            <a:ext cx="4684116" cy="965475"/>
          </a:xfrm>
          <a:prstGeom prst="rect">
            <a:avLst/>
          </a:prstGeom>
        </p:spPr>
      </p:pic>
      <p:cxnSp>
        <p:nvCxnSpPr>
          <p:cNvPr id="8" name="Straight Arrow Connector 7">
            <a:extLst>
              <a:ext uri="{FF2B5EF4-FFF2-40B4-BE49-F238E27FC236}">
                <a16:creationId xmlns:a16="http://schemas.microsoft.com/office/drawing/2014/main" id="{13F511F8-632E-EB26-5A23-B15D00BB320D}"/>
              </a:ext>
            </a:extLst>
          </p:cNvPr>
          <p:cNvCxnSpPr>
            <a:cxnSpLocks/>
          </p:cNvCxnSpPr>
          <p:nvPr/>
        </p:nvCxnSpPr>
        <p:spPr>
          <a:xfrm>
            <a:off x="8696735" y="1690688"/>
            <a:ext cx="338408" cy="649741"/>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1E06C04E-AAD2-53B6-600F-E67D19C87CE6}"/>
              </a:ext>
            </a:extLst>
          </p:cNvPr>
          <p:cNvPicPr>
            <a:picLocks noChangeAspect="1"/>
          </p:cNvPicPr>
          <p:nvPr/>
        </p:nvPicPr>
        <p:blipFill>
          <a:blip r:embed="rId4"/>
          <a:stretch>
            <a:fillRect/>
          </a:stretch>
        </p:blipFill>
        <p:spPr>
          <a:xfrm>
            <a:off x="7531759" y="3640883"/>
            <a:ext cx="4354284" cy="3163166"/>
          </a:xfrm>
          <a:prstGeom prst="rect">
            <a:avLst/>
          </a:prstGeom>
        </p:spPr>
      </p:pic>
      <p:cxnSp>
        <p:nvCxnSpPr>
          <p:cNvPr id="12" name="Straight Arrow Connector 11">
            <a:extLst>
              <a:ext uri="{FF2B5EF4-FFF2-40B4-BE49-F238E27FC236}">
                <a16:creationId xmlns:a16="http://schemas.microsoft.com/office/drawing/2014/main" id="{1CD96DFD-45A4-6BE7-D05B-A7077B1DF41C}"/>
              </a:ext>
            </a:extLst>
          </p:cNvPr>
          <p:cNvCxnSpPr>
            <a:cxnSpLocks/>
          </p:cNvCxnSpPr>
          <p:nvPr/>
        </p:nvCxnSpPr>
        <p:spPr>
          <a:xfrm flipH="1">
            <a:off x="9590314" y="3013545"/>
            <a:ext cx="205878" cy="574043"/>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11379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014BD-DF9A-360E-4528-C9DFB7A2A3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6C1133-181C-DE53-A460-EE769660DD89}"/>
              </a:ext>
            </a:extLst>
          </p:cNvPr>
          <p:cNvSpPr>
            <a:spLocks noGrp="1"/>
          </p:cNvSpPr>
          <p:nvPr>
            <p:ph type="title"/>
          </p:nvPr>
        </p:nvSpPr>
        <p:spPr/>
        <p:txBody>
          <a:bodyPr/>
          <a:lstStyle/>
          <a:p>
            <a:r>
              <a:rPr lang="en-US" dirty="0"/>
              <a:t>Getting a Domain Name</a:t>
            </a:r>
          </a:p>
        </p:txBody>
      </p:sp>
      <p:sp>
        <p:nvSpPr>
          <p:cNvPr id="3" name="Content Placeholder 2">
            <a:extLst>
              <a:ext uri="{FF2B5EF4-FFF2-40B4-BE49-F238E27FC236}">
                <a16:creationId xmlns:a16="http://schemas.microsoft.com/office/drawing/2014/main" id="{6F1E5EE8-CC8B-A870-9AF5-7A8B0D30A9A8}"/>
              </a:ext>
            </a:extLst>
          </p:cNvPr>
          <p:cNvSpPr>
            <a:spLocks noGrp="1"/>
          </p:cNvSpPr>
          <p:nvPr>
            <p:ph idx="1"/>
          </p:nvPr>
        </p:nvSpPr>
        <p:spPr>
          <a:xfrm>
            <a:off x="838199" y="1825624"/>
            <a:ext cx="4114801" cy="4912633"/>
          </a:xfrm>
        </p:spPr>
        <p:txBody>
          <a:bodyPr>
            <a:normAutofit/>
          </a:bodyPr>
          <a:lstStyle/>
          <a:p>
            <a:pPr marL="0" indent="0">
              <a:buNone/>
            </a:pPr>
            <a:r>
              <a:rPr lang="en-US" u="sng" dirty="0"/>
              <a:t>Setting up your domain</a:t>
            </a:r>
            <a:endParaRPr lang="en-US" sz="1800" dirty="0"/>
          </a:p>
          <a:p>
            <a:r>
              <a:rPr lang="en-US" dirty="0"/>
              <a:t>In your GitHub Pages settings, enter your custom domain</a:t>
            </a:r>
          </a:p>
          <a:p>
            <a:pPr marL="0" indent="0">
              <a:buNone/>
            </a:pPr>
            <a:r>
              <a:rPr lang="en-US" sz="1900" dirty="0"/>
              <a:t>GitHub will then start a DNS check to verify that you own the domain and have set it up correctly. This can take a few minutes to a few days (I’ve never seen it take that long, but that’s what GitHub says).</a:t>
            </a:r>
          </a:p>
        </p:txBody>
      </p:sp>
      <p:pic>
        <p:nvPicPr>
          <p:cNvPr id="5" name="Picture 4">
            <a:extLst>
              <a:ext uri="{FF2B5EF4-FFF2-40B4-BE49-F238E27FC236}">
                <a16:creationId xmlns:a16="http://schemas.microsoft.com/office/drawing/2014/main" id="{FBE489A0-2F39-4C93-4240-4FE58F58286D}"/>
              </a:ext>
            </a:extLst>
          </p:cNvPr>
          <p:cNvPicPr>
            <a:picLocks noChangeAspect="1"/>
          </p:cNvPicPr>
          <p:nvPr/>
        </p:nvPicPr>
        <p:blipFill>
          <a:blip r:embed="rId2"/>
          <a:stretch>
            <a:fillRect/>
          </a:stretch>
        </p:blipFill>
        <p:spPr>
          <a:xfrm>
            <a:off x="4953000" y="1690688"/>
            <a:ext cx="7239000" cy="1464811"/>
          </a:xfrm>
          <a:prstGeom prst="rect">
            <a:avLst/>
          </a:prstGeom>
        </p:spPr>
      </p:pic>
      <p:pic>
        <p:nvPicPr>
          <p:cNvPr id="11" name="Picture 10">
            <a:extLst>
              <a:ext uri="{FF2B5EF4-FFF2-40B4-BE49-F238E27FC236}">
                <a16:creationId xmlns:a16="http://schemas.microsoft.com/office/drawing/2014/main" id="{C574164E-8CBC-A53F-E7BF-83F612FCD1F1}"/>
              </a:ext>
            </a:extLst>
          </p:cNvPr>
          <p:cNvPicPr>
            <a:picLocks noChangeAspect="1"/>
          </p:cNvPicPr>
          <p:nvPr/>
        </p:nvPicPr>
        <p:blipFill>
          <a:blip r:embed="rId3"/>
          <a:stretch>
            <a:fillRect/>
          </a:stretch>
        </p:blipFill>
        <p:spPr>
          <a:xfrm>
            <a:off x="5995307" y="3702502"/>
            <a:ext cx="4838700" cy="850900"/>
          </a:xfrm>
          <a:prstGeom prst="rect">
            <a:avLst/>
          </a:prstGeom>
        </p:spPr>
      </p:pic>
      <p:cxnSp>
        <p:nvCxnSpPr>
          <p:cNvPr id="13" name="Straight Arrow Connector 12">
            <a:extLst>
              <a:ext uri="{FF2B5EF4-FFF2-40B4-BE49-F238E27FC236}">
                <a16:creationId xmlns:a16="http://schemas.microsoft.com/office/drawing/2014/main" id="{6526074F-1AA0-899F-C58E-318CE1F1FDB5}"/>
              </a:ext>
            </a:extLst>
          </p:cNvPr>
          <p:cNvCxnSpPr>
            <a:cxnSpLocks/>
          </p:cNvCxnSpPr>
          <p:nvPr/>
        </p:nvCxnSpPr>
        <p:spPr>
          <a:xfrm>
            <a:off x="7172735" y="3217406"/>
            <a:ext cx="0" cy="485096"/>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48737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3446B-47F5-3506-2172-2550121CD5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56967D-24A4-75D3-0C05-BF1D0739B652}"/>
              </a:ext>
            </a:extLst>
          </p:cNvPr>
          <p:cNvSpPr>
            <a:spLocks noGrp="1"/>
          </p:cNvSpPr>
          <p:nvPr>
            <p:ph type="title"/>
          </p:nvPr>
        </p:nvSpPr>
        <p:spPr/>
        <p:txBody>
          <a:bodyPr/>
          <a:lstStyle/>
          <a:p>
            <a:r>
              <a:rPr lang="en-US" dirty="0"/>
              <a:t>Getting a Domain Name</a:t>
            </a:r>
          </a:p>
        </p:txBody>
      </p:sp>
      <p:sp>
        <p:nvSpPr>
          <p:cNvPr id="3" name="Content Placeholder 2">
            <a:extLst>
              <a:ext uri="{FF2B5EF4-FFF2-40B4-BE49-F238E27FC236}">
                <a16:creationId xmlns:a16="http://schemas.microsoft.com/office/drawing/2014/main" id="{F222C71F-C725-75D2-C897-ECA90435FEBB}"/>
              </a:ext>
            </a:extLst>
          </p:cNvPr>
          <p:cNvSpPr>
            <a:spLocks noGrp="1"/>
          </p:cNvSpPr>
          <p:nvPr>
            <p:ph idx="1"/>
          </p:nvPr>
        </p:nvSpPr>
        <p:spPr>
          <a:xfrm>
            <a:off x="838199" y="1825624"/>
            <a:ext cx="4114801" cy="4912633"/>
          </a:xfrm>
        </p:spPr>
        <p:txBody>
          <a:bodyPr>
            <a:normAutofit/>
          </a:bodyPr>
          <a:lstStyle/>
          <a:p>
            <a:pPr marL="0" indent="0">
              <a:buNone/>
            </a:pPr>
            <a:r>
              <a:rPr lang="en-US" u="sng" dirty="0"/>
              <a:t>Setting up your domain</a:t>
            </a:r>
            <a:endParaRPr lang="en-US" sz="1800" dirty="0"/>
          </a:p>
          <a:p>
            <a:pPr marL="0" indent="0">
              <a:buNone/>
            </a:pPr>
            <a:r>
              <a:rPr lang="en-US" sz="1900" dirty="0"/>
              <a:t>Once GitHub has finished the DNS check, you’ll be able to visit your website using your domain name!</a:t>
            </a:r>
          </a:p>
        </p:txBody>
      </p:sp>
      <p:grpSp>
        <p:nvGrpSpPr>
          <p:cNvPr id="7" name="Group 6">
            <a:extLst>
              <a:ext uri="{FF2B5EF4-FFF2-40B4-BE49-F238E27FC236}">
                <a16:creationId xmlns:a16="http://schemas.microsoft.com/office/drawing/2014/main" id="{BA478898-DA1C-A704-B50A-5C7FB0C97C4C}"/>
              </a:ext>
            </a:extLst>
          </p:cNvPr>
          <p:cNvGrpSpPr/>
          <p:nvPr/>
        </p:nvGrpSpPr>
        <p:grpSpPr>
          <a:xfrm>
            <a:off x="4953000" y="1904092"/>
            <a:ext cx="7117080" cy="3643267"/>
            <a:chOff x="4953000" y="1904093"/>
            <a:chExt cx="7226300" cy="3594100"/>
          </a:xfrm>
        </p:grpSpPr>
        <p:pic>
          <p:nvPicPr>
            <p:cNvPr id="4" name="Picture 3">
              <a:extLst>
                <a:ext uri="{FF2B5EF4-FFF2-40B4-BE49-F238E27FC236}">
                  <a16:creationId xmlns:a16="http://schemas.microsoft.com/office/drawing/2014/main" id="{6811B51D-00F3-952D-37D5-75FAC87C83B2}"/>
                </a:ext>
              </a:extLst>
            </p:cNvPr>
            <p:cNvPicPr>
              <a:picLocks noChangeAspect="1"/>
            </p:cNvPicPr>
            <p:nvPr/>
          </p:nvPicPr>
          <p:blipFill>
            <a:blip r:embed="rId2"/>
            <a:stretch>
              <a:fillRect/>
            </a:stretch>
          </p:blipFill>
          <p:spPr>
            <a:xfrm>
              <a:off x="4953000" y="1904093"/>
              <a:ext cx="7226300" cy="3594100"/>
            </a:xfrm>
            <a:prstGeom prst="rect">
              <a:avLst/>
            </a:prstGeom>
          </p:spPr>
        </p:pic>
        <p:sp>
          <p:nvSpPr>
            <p:cNvPr id="6" name="Rectangle 5">
              <a:extLst>
                <a:ext uri="{FF2B5EF4-FFF2-40B4-BE49-F238E27FC236}">
                  <a16:creationId xmlns:a16="http://schemas.microsoft.com/office/drawing/2014/main" id="{A5C751E1-2449-B7AF-C1DF-563E005AEC43}"/>
                </a:ext>
              </a:extLst>
            </p:cNvPr>
            <p:cNvSpPr/>
            <p:nvPr/>
          </p:nvSpPr>
          <p:spPr>
            <a:xfrm>
              <a:off x="6121400" y="2587624"/>
              <a:ext cx="268514" cy="2317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049296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4DBDB-CC6E-960F-86F5-5F04A13472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053C4F-B2D1-AAD7-FE4A-B937465C0397}"/>
              </a:ext>
            </a:extLst>
          </p:cNvPr>
          <p:cNvSpPr>
            <a:spLocks noGrp="1"/>
          </p:cNvSpPr>
          <p:nvPr>
            <p:ph type="title"/>
          </p:nvPr>
        </p:nvSpPr>
        <p:spPr/>
        <p:txBody>
          <a:bodyPr/>
          <a:lstStyle/>
          <a:p>
            <a:r>
              <a:rPr lang="en-US" dirty="0"/>
              <a:t>Getting a Domain Name</a:t>
            </a:r>
          </a:p>
        </p:txBody>
      </p:sp>
      <p:sp>
        <p:nvSpPr>
          <p:cNvPr id="3" name="Content Placeholder 2">
            <a:extLst>
              <a:ext uri="{FF2B5EF4-FFF2-40B4-BE49-F238E27FC236}">
                <a16:creationId xmlns:a16="http://schemas.microsoft.com/office/drawing/2014/main" id="{D961ACF2-5338-73FA-7AA0-4D2CEA640F69}"/>
              </a:ext>
            </a:extLst>
          </p:cNvPr>
          <p:cNvSpPr>
            <a:spLocks noGrp="1"/>
          </p:cNvSpPr>
          <p:nvPr>
            <p:ph idx="1"/>
          </p:nvPr>
        </p:nvSpPr>
        <p:spPr>
          <a:xfrm>
            <a:off x="838198" y="1825624"/>
            <a:ext cx="4659087" cy="4912633"/>
          </a:xfrm>
        </p:spPr>
        <p:txBody>
          <a:bodyPr>
            <a:normAutofit/>
          </a:bodyPr>
          <a:lstStyle/>
          <a:p>
            <a:pPr marL="0" indent="0">
              <a:buNone/>
            </a:pPr>
            <a:r>
              <a:rPr lang="en-US" u="sng" dirty="0"/>
              <a:t>Setting up your domain</a:t>
            </a:r>
          </a:p>
          <a:p>
            <a:pPr marL="0" indent="0">
              <a:buNone/>
            </a:pPr>
            <a:r>
              <a:rPr lang="en-US" sz="1800" dirty="0"/>
              <a:t>If you choose to use a domain registrar other than Porkbun, there’s a chance you’ll have to set your DNS records manually (as shown in the image). GitHub provides a guide to do this here: </a:t>
            </a:r>
            <a:r>
              <a:rPr lang="en-US" sz="1800" dirty="0">
                <a:hlinkClick r:id="rId2"/>
              </a:rPr>
              <a:t>https://docs.github.com/en/pages/configuring-a-custom-domain-for-your-github-pages-site/managing-a-custom-domain-for-your-github-pages-site</a:t>
            </a:r>
            <a:r>
              <a:rPr lang="en-US" sz="1800" dirty="0"/>
              <a:t>.</a:t>
            </a:r>
          </a:p>
          <a:p>
            <a:pPr marL="0" indent="0">
              <a:buNone/>
            </a:pPr>
            <a:endParaRPr lang="en-US" sz="1800" dirty="0"/>
          </a:p>
          <a:p>
            <a:pPr marL="0" indent="0">
              <a:buNone/>
            </a:pPr>
            <a:r>
              <a:rPr lang="en-US" sz="1800" dirty="0"/>
              <a:t>To summarize, you’ll have to create A and AAAA records pointing your domain to GitHub’s servers yourself. A records point domain names to IPv4 addresses, and AAAA records point to IPv6 addresses.</a:t>
            </a:r>
            <a:endParaRPr lang="en-US" sz="1900" dirty="0"/>
          </a:p>
        </p:txBody>
      </p:sp>
      <p:pic>
        <p:nvPicPr>
          <p:cNvPr id="6" name="Picture 5">
            <a:extLst>
              <a:ext uri="{FF2B5EF4-FFF2-40B4-BE49-F238E27FC236}">
                <a16:creationId xmlns:a16="http://schemas.microsoft.com/office/drawing/2014/main" id="{88C122D7-8C04-F763-BE94-EC70E678BAEF}"/>
              </a:ext>
            </a:extLst>
          </p:cNvPr>
          <p:cNvPicPr>
            <a:picLocks noChangeAspect="1"/>
          </p:cNvPicPr>
          <p:nvPr/>
        </p:nvPicPr>
        <p:blipFill>
          <a:blip r:embed="rId3"/>
          <a:stretch>
            <a:fillRect/>
          </a:stretch>
        </p:blipFill>
        <p:spPr>
          <a:xfrm>
            <a:off x="5497285" y="2375579"/>
            <a:ext cx="6664477" cy="3309257"/>
          </a:xfrm>
          <a:prstGeom prst="rect">
            <a:avLst/>
          </a:prstGeom>
        </p:spPr>
      </p:pic>
    </p:spTree>
    <p:extLst>
      <p:ext uri="{BB962C8B-B14F-4D97-AF65-F5344CB8AC3E}">
        <p14:creationId xmlns:p14="http://schemas.microsoft.com/office/powerpoint/2010/main" val="16400528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63914-7AAD-9919-37BE-5F01BCB07EB4}"/>
              </a:ext>
            </a:extLst>
          </p:cNvPr>
          <p:cNvSpPr>
            <a:spLocks noGrp="1"/>
          </p:cNvSpPr>
          <p:nvPr>
            <p:ph type="title"/>
          </p:nvPr>
        </p:nvSpPr>
        <p:spPr/>
        <p:txBody>
          <a:bodyPr/>
          <a:lstStyle/>
          <a:p>
            <a:r>
              <a:rPr lang="en-US" dirty="0"/>
              <a:t>What Now?</a:t>
            </a:r>
          </a:p>
        </p:txBody>
      </p:sp>
      <p:sp>
        <p:nvSpPr>
          <p:cNvPr id="3" name="Content Placeholder 2">
            <a:extLst>
              <a:ext uri="{FF2B5EF4-FFF2-40B4-BE49-F238E27FC236}">
                <a16:creationId xmlns:a16="http://schemas.microsoft.com/office/drawing/2014/main" id="{7A02211E-E54F-E85E-0CE2-CDC4AC221774}"/>
              </a:ext>
            </a:extLst>
          </p:cNvPr>
          <p:cNvSpPr>
            <a:spLocks noGrp="1"/>
          </p:cNvSpPr>
          <p:nvPr>
            <p:ph idx="1"/>
          </p:nvPr>
        </p:nvSpPr>
        <p:spPr/>
        <p:txBody>
          <a:bodyPr>
            <a:normAutofit/>
          </a:bodyPr>
          <a:lstStyle/>
          <a:p>
            <a:pPr marL="0" indent="0">
              <a:buNone/>
            </a:pPr>
            <a:r>
              <a:rPr lang="en-US" sz="1800" dirty="0"/>
              <a:t>Congratulations! You now have your own website.</a:t>
            </a:r>
          </a:p>
          <a:p>
            <a:pPr marL="0" indent="0">
              <a:buNone/>
            </a:pPr>
            <a:r>
              <a:rPr lang="en-US" sz="1800" dirty="0"/>
              <a:t>Your task now is to develop it to your heart’s desire. Learning HTML and CSS can be really fun if you like what you’re creating, and I highly recommend it.</a:t>
            </a:r>
          </a:p>
          <a:p>
            <a:pPr marL="0" indent="0">
              <a:buNone/>
            </a:pPr>
            <a:r>
              <a:rPr lang="en-US" sz="1800" dirty="0"/>
              <a:t>Another way to host a website is to make it on a website builder like Google Sites or Jekyll and point your domain name to that site instead. I’ve personally never done this so I’m not really qualified to show you how to do that, but some of this Guide might be helpful for that.</a:t>
            </a:r>
          </a:p>
          <a:p>
            <a:pPr marL="0" indent="0">
              <a:buNone/>
            </a:pPr>
            <a:r>
              <a:rPr lang="en-US" sz="1800" dirty="0"/>
              <a:t>Happy web designing!</a:t>
            </a:r>
          </a:p>
          <a:p>
            <a:pPr marL="0" indent="0">
              <a:buNone/>
            </a:pPr>
            <a:endParaRPr lang="en-US" sz="1800" dirty="0"/>
          </a:p>
        </p:txBody>
      </p:sp>
    </p:spTree>
    <p:extLst>
      <p:ext uri="{BB962C8B-B14F-4D97-AF65-F5344CB8AC3E}">
        <p14:creationId xmlns:p14="http://schemas.microsoft.com/office/powerpoint/2010/main" val="23247457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582</TotalTime>
  <Words>2437</Words>
  <Application>Microsoft Macintosh PowerPoint</Application>
  <PresentationFormat>Widescreen</PresentationFormat>
  <Paragraphs>223</Paragraphs>
  <Slides>41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Aptos</vt:lpstr>
      <vt:lpstr>Aptos Display</vt:lpstr>
      <vt:lpstr>Arial</vt:lpstr>
      <vt:lpstr>Courier New</vt:lpstr>
      <vt:lpstr>Office Theme</vt:lpstr>
      <vt:lpstr>Making a Research Website - Quick Start Guide</vt:lpstr>
      <vt:lpstr>Workflow Overview</vt:lpstr>
      <vt:lpstr>Workflow Overview</vt:lpstr>
      <vt:lpstr>Workflow Overview</vt:lpstr>
      <vt:lpstr>Requirements</vt:lpstr>
      <vt:lpstr>Setting Up Your GitHub Environment</vt:lpstr>
      <vt:lpstr>Setting Up Your Workflow</vt:lpstr>
      <vt:lpstr>Setting Up Your Workflow</vt:lpstr>
      <vt:lpstr>Setting Up Your Workflow</vt:lpstr>
      <vt:lpstr>Setting Up Your Workflow</vt:lpstr>
      <vt:lpstr>Setting Up Your Workflow</vt:lpstr>
      <vt:lpstr>Setting Up Your Workflow</vt:lpstr>
      <vt:lpstr>Setting Up Your Workflow</vt:lpstr>
      <vt:lpstr>Setting Up Your Workflow</vt:lpstr>
      <vt:lpstr>Setting Up Your Workflow</vt:lpstr>
      <vt:lpstr>Setting Up Your Workflow</vt:lpstr>
      <vt:lpstr>Setting Up Your Workflow</vt:lpstr>
      <vt:lpstr>Setting Up Your Workflow</vt:lpstr>
      <vt:lpstr>Setting Up Your Workflow</vt:lpstr>
      <vt:lpstr>Setting Up Your Workflow</vt:lpstr>
      <vt:lpstr>Setting Up Your Workflow</vt:lpstr>
      <vt:lpstr>Setting Up Your Workflow</vt:lpstr>
      <vt:lpstr>Setting Up Your Workflow</vt:lpstr>
      <vt:lpstr>Setting Up Your Workflow</vt:lpstr>
      <vt:lpstr>Setting Up Your Workflow</vt:lpstr>
      <vt:lpstr>The Workflow</vt:lpstr>
      <vt:lpstr>Publishing on GitHub Pages</vt:lpstr>
      <vt:lpstr>Publishing on GitHub Pages</vt:lpstr>
      <vt:lpstr>Publishing on GitHub Pages</vt:lpstr>
      <vt:lpstr>Publishing on GitHub Pages</vt:lpstr>
      <vt:lpstr>Domain Names</vt:lpstr>
      <vt:lpstr>Getting a Domain Name</vt:lpstr>
      <vt:lpstr>Getting a Domain Name</vt:lpstr>
      <vt:lpstr>Getting a Domain Name</vt:lpstr>
      <vt:lpstr>Getting a Domain Name</vt:lpstr>
      <vt:lpstr>Getting a Domain Name</vt:lpstr>
      <vt:lpstr>Getting a Domain Name</vt:lpstr>
      <vt:lpstr>Getting a Domain Name</vt:lpstr>
      <vt:lpstr>Getting a Domain Name</vt:lpstr>
      <vt:lpstr>Getting a Domain Name</vt:lpstr>
      <vt:lpstr>What Now?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Yair Franco</dc:creator>
  <cp:lastModifiedBy>Yair Franco</cp:lastModifiedBy>
  <cp:revision>29</cp:revision>
  <dcterms:created xsi:type="dcterms:W3CDTF">2025-09-29T19:21:30Z</dcterms:created>
  <dcterms:modified xsi:type="dcterms:W3CDTF">2025-10-06T23:15:41Z</dcterms:modified>
</cp:coreProperties>
</file>